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6"/>
  </p:notesMasterIdLst>
  <p:sldIdLst>
    <p:sldId id="360" r:id="rId3"/>
    <p:sldId id="257" r:id="rId4"/>
    <p:sldId id="307" r:id="rId5"/>
    <p:sldId id="320" r:id="rId6"/>
    <p:sldId id="319" r:id="rId7"/>
    <p:sldId id="359" r:id="rId8"/>
    <p:sldId id="304" r:id="rId9"/>
    <p:sldId id="260" r:id="rId10"/>
    <p:sldId id="261" r:id="rId11"/>
    <p:sldId id="263" r:id="rId12"/>
    <p:sldId id="347" r:id="rId13"/>
    <p:sldId id="350" r:id="rId14"/>
    <p:sldId id="349" r:id="rId15"/>
    <p:sldId id="352" r:id="rId16"/>
    <p:sldId id="353" r:id="rId17"/>
    <p:sldId id="355" r:id="rId18"/>
    <p:sldId id="354" r:id="rId19"/>
    <p:sldId id="341" r:id="rId20"/>
    <p:sldId id="342" r:id="rId21"/>
    <p:sldId id="343" r:id="rId22"/>
    <p:sldId id="356" r:id="rId23"/>
    <p:sldId id="358" r:id="rId24"/>
    <p:sldId id="277" r:id="rId25"/>
  </p:sldIdLst>
  <p:sldSz cx="9142413" cy="6858000"/>
  <p:notesSz cx="6854825" cy="91408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29" autoAdjust="0"/>
  </p:normalViewPr>
  <p:slideViewPr>
    <p:cSldViewPr>
      <p:cViewPr>
        <p:scale>
          <a:sx n="90" d="100"/>
          <a:sy n="90" d="100"/>
        </p:scale>
        <p:origin x="-14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55250" cy="737552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4213" y="760413"/>
            <a:ext cx="559435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4213" y="4721225"/>
            <a:ext cx="5594350" cy="37322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0022" tIns="46825" rIns="90022" bIns="46825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hdr" sz="quarter" idx="2"/>
          </p:nvPr>
        </p:nvSpPr>
        <p:spPr bwMode="auto">
          <a:xfrm>
            <a:off x="227013" y="0"/>
            <a:ext cx="2914650" cy="4556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0022" tIns="46825" rIns="90022" bIns="46825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idx="3"/>
          </p:nvPr>
        </p:nvSpPr>
        <p:spPr bwMode="auto">
          <a:xfrm>
            <a:off x="3768725" y="0"/>
            <a:ext cx="2914650" cy="4556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0022" tIns="46825" rIns="90022" bIns="46825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27013" y="8682038"/>
            <a:ext cx="2914650" cy="457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0022" tIns="46825" rIns="90022" bIns="46825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8725" y="8682038"/>
            <a:ext cx="2914650" cy="457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0022" tIns="46825" rIns="90022" bIns="46825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  <a:ea typeface="굴림" pitchFamily="50" charset="-127"/>
                <a:cs typeface="Arial" pitchFamily="34" charset="0"/>
              </a:defRPr>
            </a:lvl1pPr>
          </a:lstStyle>
          <a:p>
            <a:pPr>
              <a:defRPr/>
            </a:pPr>
            <a:fld id="{EF757930-D972-44F1-956A-1C92FA9429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950" indent="-285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3000" indent="-228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600200" indent="-228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7400" indent="-228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4575" y="760413"/>
            <a:ext cx="4873625" cy="3656012"/>
          </a:xfrm>
        </p:spPr>
      </p:sp>
      <p:sp>
        <p:nvSpPr>
          <p:cNvPr id="1187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smtClean="0"/>
              <a:t>공격성 </a:t>
            </a:r>
            <a:r>
              <a:rPr lang="en-US" altLang="ko-KR" smtClean="0"/>
              <a:t>(P7)	</a:t>
            </a:r>
            <a:r>
              <a:rPr lang="ko-KR" altLang="en-US" smtClean="0"/>
              <a:t>스트레스 </a:t>
            </a:r>
            <a:r>
              <a:rPr lang="en-US" altLang="ko-KR" smtClean="0"/>
              <a:t>(P6) </a:t>
            </a:r>
            <a:r>
              <a:rPr lang="ko-KR" altLang="en-US" smtClean="0"/>
              <a:t>긴장</a:t>
            </a:r>
            <a:r>
              <a:rPr lang="en-US" altLang="ko-KR" smtClean="0"/>
              <a:t>/</a:t>
            </a:r>
            <a:r>
              <a:rPr lang="ko-KR" altLang="en-US" smtClean="0"/>
              <a:t>불안 </a:t>
            </a:r>
            <a:r>
              <a:rPr lang="en-US" altLang="ko-KR" smtClean="0"/>
              <a:t>(F5X) </a:t>
            </a:r>
            <a:r>
              <a:rPr lang="ko-KR" altLang="en-US" smtClean="0"/>
              <a:t>의심 </a:t>
            </a:r>
            <a:r>
              <a:rPr lang="en-US" altLang="ko-KR" smtClean="0"/>
              <a:t>(P19) </a:t>
            </a:r>
            <a:r>
              <a:rPr lang="ko-KR" altLang="en-US" smtClean="0"/>
              <a:t>밸런스 </a:t>
            </a:r>
            <a:r>
              <a:rPr lang="en-US" altLang="ko-KR" smtClean="0"/>
              <a:t>(P16) </a:t>
            </a:r>
            <a:r>
              <a:rPr lang="ko-KR" altLang="en-US" smtClean="0"/>
              <a:t>매력 </a:t>
            </a:r>
            <a:r>
              <a:rPr lang="en-US" altLang="ko-KR" smtClean="0"/>
              <a:t>(P17) </a:t>
            </a:r>
            <a:r>
              <a:rPr lang="ko-KR" altLang="en-US" smtClean="0"/>
              <a:t>에너지 </a:t>
            </a:r>
            <a:r>
              <a:rPr lang="en-US" altLang="ko-KR" smtClean="0"/>
              <a:t>(P8) </a:t>
            </a:r>
            <a:r>
              <a:rPr lang="ko-KR" altLang="en-US" smtClean="0"/>
              <a:t>자신감 </a:t>
            </a:r>
            <a:r>
              <a:rPr lang="en-US" altLang="ko-KR" smtClean="0"/>
              <a:t>(P18) </a:t>
            </a:r>
            <a:r>
              <a:rPr lang="ko-KR" altLang="en-US" smtClean="0"/>
              <a:t>억제 </a:t>
            </a:r>
            <a:r>
              <a:rPr lang="en-US" altLang="ko-KR" smtClean="0"/>
              <a:t>(F6) </a:t>
            </a:r>
            <a:r>
              <a:rPr lang="ko-KR" altLang="en-US" smtClean="0"/>
              <a:t>신경과민증 </a:t>
            </a:r>
            <a:r>
              <a:rPr lang="en-US" altLang="ko-KR" smtClean="0"/>
              <a:t>(F9) </a:t>
            </a:r>
          </a:p>
        </p:txBody>
      </p:sp>
      <p:sp>
        <p:nvSpPr>
          <p:cNvPr id="1187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AFE23-573F-44FE-BA45-CFDA9B271F5B}" type="slidenum">
              <a:rPr lang="en-US" altLang="ko-KR" smtClean="0"/>
              <a:pPr/>
              <a:t>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4575" y="760413"/>
            <a:ext cx="4873625" cy="3656012"/>
          </a:xfrm>
        </p:spPr>
      </p:sp>
      <p:sp>
        <p:nvSpPr>
          <p:cNvPr id="1239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smtClean="0"/>
              <a:t>공격성 </a:t>
            </a:r>
            <a:r>
              <a:rPr lang="en-US" altLang="ko-KR" smtClean="0"/>
              <a:t>(P7)	</a:t>
            </a:r>
            <a:r>
              <a:rPr lang="ko-KR" altLang="en-US" smtClean="0"/>
              <a:t>스트레스 </a:t>
            </a:r>
            <a:r>
              <a:rPr lang="en-US" altLang="ko-KR" smtClean="0"/>
              <a:t>(P6) </a:t>
            </a:r>
            <a:r>
              <a:rPr lang="ko-KR" altLang="en-US" smtClean="0"/>
              <a:t>긴장</a:t>
            </a:r>
            <a:r>
              <a:rPr lang="en-US" altLang="ko-KR" smtClean="0"/>
              <a:t>/</a:t>
            </a:r>
            <a:r>
              <a:rPr lang="ko-KR" altLang="en-US" smtClean="0"/>
              <a:t>불안 </a:t>
            </a:r>
            <a:r>
              <a:rPr lang="en-US" altLang="ko-KR" smtClean="0"/>
              <a:t>(F5X) </a:t>
            </a:r>
            <a:r>
              <a:rPr lang="ko-KR" altLang="en-US" smtClean="0"/>
              <a:t>의심 </a:t>
            </a:r>
            <a:r>
              <a:rPr lang="en-US" altLang="ko-KR" smtClean="0"/>
              <a:t>(P19) </a:t>
            </a:r>
            <a:r>
              <a:rPr lang="ko-KR" altLang="en-US" smtClean="0"/>
              <a:t>밸런스 </a:t>
            </a:r>
            <a:r>
              <a:rPr lang="en-US" altLang="ko-KR" smtClean="0"/>
              <a:t>(P16) </a:t>
            </a:r>
            <a:r>
              <a:rPr lang="ko-KR" altLang="en-US" smtClean="0"/>
              <a:t>매력 </a:t>
            </a:r>
            <a:r>
              <a:rPr lang="en-US" altLang="ko-KR" smtClean="0"/>
              <a:t>(P17) </a:t>
            </a:r>
            <a:r>
              <a:rPr lang="ko-KR" altLang="en-US" smtClean="0"/>
              <a:t>에너지 </a:t>
            </a:r>
            <a:r>
              <a:rPr lang="en-US" altLang="ko-KR" smtClean="0"/>
              <a:t>(P8) </a:t>
            </a:r>
            <a:r>
              <a:rPr lang="ko-KR" altLang="en-US" smtClean="0"/>
              <a:t>자신감 </a:t>
            </a:r>
            <a:r>
              <a:rPr lang="en-US" altLang="ko-KR" smtClean="0"/>
              <a:t>(P18) </a:t>
            </a:r>
            <a:r>
              <a:rPr lang="ko-KR" altLang="en-US" smtClean="0"/>
              <a:t>억제 </a:t>
            </a:r>
            <a:r>
              <a:rPr lang="en-US" altLang="ko-KR" smtClean="0"/>
              <a:t>(F6) </a:t>
            </a:r>
            <a:r>
              <a:rPr lang="ko-KR" altLang="en-US" smtClean="0"/>
              <a:t>신경과민증 </a:t>
            </a:r>
            <a:r>
              <a:rPr lang="en-US" altLang="ko-KR" smtClean="0"/>
              <a:t>(F9) </a:t>
            </a:r>
          </a:p>
        </p:txBody>
      </p:sp>
      <p:sp>
        <p:nvSpPr>
          <p:cNvPr id="1239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2C689-EA13-4286-A5F9-31AF7FEEA2AD}" type="slidenum">
              <a:rPr lang="en-US" altLang="ko-KR" smtClean="0"/>
              <a:pPr/>
              <a:t>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4575" y="760413"/>
            <a:ext cx="4873625" cy="3656012"/>
          </a:xfrm>
        </p:spPr>
      </p:sp>
      <p:sp>
        <p:nvSpPr>
          <p:cNvPr id="1259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smtClean="0"/>
              <a:t>공격성 </a:t>
            </a:r>
            <a:r>
              <a:rPr lang="en-US" altLang="ko-KR" smtClean="0"/>
              <a:t>(P7)	</a:t>
            </a:r>
            <a:r>
              <a:rPr lang="ko-KR" altLang="en-US" smtClean="0"/>
              <a:t>스트레스 </a:t>
            </a:r>
            <a:r>
              <a:rPr lang="en-US" altLang="ko-KR" smtClean="0"/>
              <a:t>(P6) </a:t>
            </a:r>
            <a:r>
              <a:rPr lang="ko-KR" altLang="en-US" smtClean="0"/>
              <a:t>긴장</a:t>
            </a:r>
            <a:r>
              <a:rPr lang="en-US" altLang="ko-KR" smtClean="0"/>
              <a:t>/</a:t>
            </a:r>
            <a:r>
              <a:rPr lang="ko-KR" altLang="en-US" smtClean="0"/>
              <a:t>불안 </a:t>
            </a:r>
            <a:r>
              <a:rPr lang="en-US" altLang="ko-KR" smtClean="0"/>
              <a:t>(F5X) </a:t>
            </a:r>
            <a:r>
              <a:rPr lang="ko-KR" altLang="en-US" smtClean="0"/>
              <a:t>의심 </a:t>
            </a:r>
            <a:r>
              <a:rPr lang="en-US" altLang="ko-KR" smtClean="0"/>
              <a:t>(P19) </a:t>
            </a:r>
            <a:r>
              <a:rPr lang="ko-KR" altLang="en-US" smtClean="0"/>
              <a:t>밸런스 </a:t>
            </a:r>
            <a:r>
              <a:rPr lang="en-US" altLang="ko-KR" smtClean="0"/>
              <a:t>(P16) </a:t>
            </a:r>
            <a:r>
              <a:rPr lang="ko-KR" altLang="en-US" smtClean="0"/>
              <a:t>매력 </a:t>
            </a:r>
            <a:r>
              <a:rPr lang="en-US" altLang="ko-KR" smtClean="0"/>
              <a:t>(P17) </a:t>
            </a:r>
            <a:r>
              <a:rPr lang="ko-KR" altLang="en-US" smtClean="0"/>
              <a:t>에너지 </a:t>
            </a:r>
            <a:r>
              <a:rPr lang="en-US" altLang="ko-KR" smtClean="0"/>
              <a:t>(P8) </a:t>
            </a:r>
            <a:r>
              <a:rPr lang="ko-KR" altLang="en-US" smtClean="0"/>
              <a:t>자신감 </a:t>
            </a:r>
            <a:r>
              <a:rPr lang="en-US" altLang="ko-KR" smtClean="0"/>
              <a:t>(P18) </a:t>
            </a:r>
            <a:r>
              <a:rPr lang="ko-KR" altLang="en-US" smtClean="0"/>
              <a:t>억제 </a:t>
            </a:r>
            <a:r>
              <a:rPr lang="en-US" altLang="ko-KR" smtClean="0"/>
              <a:t>(F6) </a:t>
            </a:r>
            <a:r>
              <a:rPr lang="ko-KR" altLang="en-US" smtClean="0"/>
              <a:t>신경과민증 </a:t>
            </a:r>
            <a:r>
              <a:rPr lang="en-US" altLang="ko-KR" smtClean="0"/>
              <a:t>(F9) </a:t>
            </a:r>
          </a:p>
        </p:txBody>
      </p:sp>
      <p:sp>
        <p:nvSpPr>
          <p:cNvPr id="1259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0D7C3-71DD-43E0-9A2C-89F00F950469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4575" y="760413"/>
            <a:ext cx="4873625" cy="3656012"/>
          </a:xfrm>
        </p:spPr>
      </p:sp>
      <p:sp>
        <p:nvSpPr>
          <p:cNvPr id="1259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ko-KR" altLang="en-US" smtClean="0"/>
              <a:t>공격성 </a:t>
            </a:r>
            <a:r>
              <a:rPr lang="en-US" altLang="ko-KR" smtClean="0"/>
              <a:t>(P7)	</a:t>
            </a:r>
            <a:r>
              <a:rPr lang="ko-KR" altLang="en-US" smtClean="0"/>
              <a:t>스트레스 </a:t>
            </a:r>
            <a:r>
              <a:rPr lang="en-US" altLang="ko-KR" smtClean="0"/>
              <a:t>(P6) </a:t>
            </a:r>
            <a:r>
              <a:rPr lang="ko-KR" altLang="en-US" smtClean="0"/>
              <a:t>긴장</a:t>
            </a:r>
            <a:r>
              <a:rPr lang="en-US" altLang="ko-KR" smtClean="0"/>
              <a:t>/</a:t>
            </a:r>
            <a:r>
              <a:rPr lang="ko-KR" altLang="en-US" smtClean="0"/>
              <a:t>불안 </a:t>
            </a:r>
            <a:r>
              <a:rPr lang="en-US" altLang="ko-KR" smtClean="0"/>
              <a:t>(F5X) </a:t>
            </a:r>
            <a:r>
              <a:rPr lang="ko-KR" altLang="en-US" smtClean="0"/>
              <a:t>의심 </a:t>
            </a:r>
            <a:r>
              <a:rPr lang="en-US" altLang="ko-KR" smtClean="0"/>
              <a:t>(P19) </a:t>
            </a:r>
            <a:r>
              <a:rPr lang="ko-KR" altLang="en-US" smtClean="0"/>
              <a:t>밸런스 </a:t>
            </a:r>
            <a:r>
              <a:rPr lang="en-US" altLang="ko-KR" smtClean="0"/>
              <a:t>(P16) </a:t>
            </a:r>
            <a:r>
              <a:rPr lang="ko-KR" altLang="en-US" smtClean="0"/>
              <a:t>매력 </a:t>
            </a:r>
            <a:r>
              <a:rPr lang="en-US" altLang="ko-KR" smtClean="0"/>
              <a:t>(P17) </a:t>
            </a:r>
            <a:r>
              <a:rPr lang="ko-KR" altLang="en-US" smtClean="0"/>
              <a:t>에너지 </a:t>
            </a:r>
            <a:r>
              <a:rPr lang="en-US" altLang="ko-KR" smtClean="0"/>
              <a:t>(P8) </a:t>
            </a:r>
            <a:r>
              <a:rPr lang="ko-KR" altLang="en-US" smtClean="0"/>
              <a:t>자신감 </a:t>
            </a:r>
            <a:r>
              <a:rPr lang="en-US" altLang="ko-KR" smtClean="0"/>
              <a:t>(P18) </a:t>
            </a:r>
            <a:r>
              <a:rPr lang="ko-KR" altLang="en-US" smtClean="0"/>
              <a:t>억제 </a:t>
            </a:r>
            <a:r>
              <a:rPr lang="en-US" altLang="ko-KR" smtClean="0"/>
              <a:t>(F6) </a:t>
            </a:r>
            <a:r>
              <a:rPr lang="ko-KR" altLang="en-US" smtClean="0"/>
              <a:t>신경과민증 </a:t>
            </a:r>
            <a:r>
              <a:rPr lang="en-US" altLang="ko-KR" smtClean="0"/>
              <a:t>(F9) </a:t>
            </a:r>
          </a:p>
        </p:txBody>
      </p:sp>
      <p:sp>
        <p:nvSpPr>
          <p:cNvPr id="1259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0D7C3-71DD-43E0-9A2C-89F00F950469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60159-CAF2-4B0E-83BD-6C57DA4A403D}" type="slidenum">
              <a:rPr lang="en-US" altLang="ko-KR" smtClean="0"/>
              <a:pPr/>
              <a:t>23</a:t>
            </a:fld>
            <a:endParaRPr lang="en-US" altLang="ko-KR" smtClean="0"/>
          </a:p>
        </p:txBody>
      </p:sp>
      <p:sp>
        <p:nvSpPr>
          <p:cNvPr id="140291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4575" y="760413"/>
            <a:ext cx="4873625" cy="365601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40292" name="Rectangle 5"/>
          <p:cNvSpPr>
            <a:spLocks noGrp="1" noChangeAspect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ko-KR" altLang="en-US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0813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992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5D0B4-4566-4942-86AB-264879BB17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9823D-75BF-422A-AB8C-B4825AA5CE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0988" y="273050"/>
            <a:ext cx="2057400" cy="58562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22975" cy="58562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0C522-1CEA-41B0-AC14-BE1CE701D6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32775" cy="114458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06C1-85BD-418B-8C98-AF9E9B35E2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A0A10-AE22-4C1C-A589-BC9B2AE280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0813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992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0D5AA-2BD5-4801-82CC-49AC84651C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DB96-C0AA-4AE4-BAA7-409053E805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08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08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BA49E-CAC7-469D-A12B-345C4EC70E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4018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E000F-2F46-4C64-A153-E9CA9A6486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34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6381-71C8-4E17-AF34-130057CAC0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4F975-96C7-453D-B85E-A61886F4F0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86C86-A9A7-409A-886D-1D371F1B1D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617A-D9BA-4D2B-8E34-FB3883CD1C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01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3159F-1067-4A6B-A2F5-C8A8CB9F47F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48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48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>
              <a:sym typeface="굴림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48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8F27F-274F-438E-879F-B887D79947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007AD-9F0B-4B06-9A1E-9F6F2A948B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0988" y="273050"/>
            <a:ext cx="2057400" cy="58562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22975" cy="58562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3C576-B9EC-485F-A560-80BB4D2EA07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32775" cy="114458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378C-D686-4E3B-A78A-B3BC1FEEB9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08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08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094C-891B-424C-BEB0-96F88288AF0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4018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A4C52-7BA9-42A7-B9D8-8ECC452D20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34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475DC-09A9-49EF-973A-EF0BA011BD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914DA-2B8E-45E0-842C-0B62DB2D93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0B7E3-877A-48D5-9B6F-675905140F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01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B0435-0C29-419D-BD0A-6262B17DDB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48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48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>
              <a:sym typeface="굴림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48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2CA05-969D-4EC5-8151-788442734E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327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>
                <a:sym typeface="굴림" pitchFamily="50" charset="-127"/>
              </a:rPr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277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>
                <a:sym typeface="굴림" pitchFamily="50" charset="-127"/>
              </a:rPr>
              <a:t>마스터 텍스트 스타일을 편집합니다</a:t>
            </a:r>
          </a:p>
          <a:p>
            <a:pPr lvl="1"/>
            <a:r>
              <a:rPr lang="ko-KR" altLang="en-US" smtClean="0">
                <a:sym typeface="굴림" pitchFamily="50" charset="-127"/>
              </a:rPr>
              <a:t>둘째 수준</a:t>
            </a:r>
          </a:p>
          <a:p>
            <a:pPr lvl="2"/>
            <a:r>
              <a:rPr lang="ko-KR" altLang="en-US" smtClean="0">
                <a:sym typeface="굴림" pitchFamily="50" charset="-127"/>
              </a:rPr>
              <a:t>셋째 수준</a:t>
            </a:r>
          </a:p>
          <a:p>
            <a:pPr lvl="3"/>
            <a:r>
              <a:rPr lang="ko-KR" altLang="en-US" smtClean="0">
                <a:sym typeface="굴림" pitchFamily="50" charset="-127"/>
              </a:rPr>
              <a:t>넷째 수준</a:t>
            </a:r>
          </a:p>
          <a:p>
            <a:pPr lvl="4"/>
            <a:r>
              <a:rPr lang="ko-KR" altLang="en-US" smtClean="0">
                <a:sym typeface="굴림" pitchFamily="50" charset="-127"/>
              </a:rPr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16650"/>
            <a:ext cx="2135187" cy="5032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16650"/>
            <a:ext cx="2897187" cy="5032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16650"/>
            <a:ext cx="2135188" cy="5032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E0BE487-5C62-4DAF-95BE-1D846F743A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75" y="0"/>
            <a:ext cx="9136063" cy="68580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57975" y="0"/>
            <a:ext cx="2230438" cy="93345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5613" y="6243638"/>
            <a:ext cx="2135187" cy="47466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ko-KR" altLang="en-US"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21025" y="6243638"/>
            <a:ext cx="2898775" cy="47466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ko-KR" alt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82" r:id="rId13"/>
  </p:sldLayoutIdLst>
  <p:txStyles>
    <p:titleStyle>
      <a:lvl1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굴림" pitchFamily="50" charset="-127"/>
        </a:defRPr>
      </a:lvl1pPr>
      <a:lvl2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2pPr>
      <a:lvl3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3pPr>
      <a:lvl4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4pPr>
      <a:lvl5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굴림" pitchFamily="50" charset="-127"/>
        </a:defRPr>
      </a:lvl1pPr>
      <a:lvl2pPr marL="742950" indent="-28575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굴림" pitchFamily="50" charset="-127"/>
        </a:defRPr>
      </a:lvl2pPr>
      <a:lvl3pPr marL="11430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굴림" pitchFamily="50" charset="-127"/>
        </a:defRPr>
      </a:lvl3pPr>
      <a:lvl4pPr marL="16002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4pPr>
      <a:lvl5pPr marL="20574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327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>
                <a:sym typeface="굴림" pitchFamily="50" charset="-127"/>
              </a:rPr>
              <a:t>마스터 제목 스타일 편집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600200"/>
            <a:ext cx="823277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>
                <a:sym typeface="굴림" pitchFamily="50" charset="-127"/>
              </a:rPr>
              <a:t>마스터 텍스트 스타일을 편집합니다</a:t>
            </a:r>
          </a:p>
          <a:p>
            <a:pPr lvl="1"/>
            <a:r>
              <a:rPr lang="ko-KR" altLang="en-US" smtClean="0">
                <a:sym typeface="굴림" pitchFamily="50" charset="-127"/>
              </a:rPr>
              <a:t>둘째 수준</a:t>
            </a:r>
          </a:p>
          <a:p>
            <a:pPr lvl="2"/>
            <a:r>
              <a:rPr lang="ko-KR" altLang="en-US" smtClean="0">
                <a:sym typeface="굴림" pitchFamily="50" charset="-127"/>
              </a:rPr>
              <a:t>셋째 수준</a:t>
            </a:r>
          </a:p>
          <a:p>
            <a:pPr lvl="3"/>
            <a:r>
              <a:rPr lang="ko-KR" altLang="en-US" smtClean="0">
                <a:sym typeface="굴림" pitchFamily="50" charset="-127"/>
              </a:rPr>
              <a:t>넷째 수준</a:t>
            </a:r>
          </a:p>
          <a:p>
            <a:pPr lvl="4"/>
            <a:r>
              <a:rPr lang="ko-KR" altLang="en-US" smtClean="0">
                <a:sym typeface="굴림" pitchFamily="50" charset="-127"/>
              </a:rPr>
              <a:t>다섯째 수준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16650"/>
            <a:ext cx="2135187" cy="5032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16650"/>
            <a:ext cx="2897187" cy="5032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16650"/>
            <a:ext cx="2135188" cy="50323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05C5960-85E7-49A1-A61C-0803628BCB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5" y="0"/>
            <a:ext cx="9136063" cy="68580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7975" y="0"/>
            <a:ext cx="2230438" cy="93345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2057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75" y="0"/>
            <a:ext cx="9136063" cy="68580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455613" y="6243638"/>
            <a:ext cx="2135187" cy="47466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ko-KR" altLang="en-US">
              <a:cs typeface="Arial" pitchFamily="34" charset="0"/>
            </a:endParaRP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3121025" y="6243638"/>
            <a:ext cx="2898775" cy="47466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ko-KR" altLang="en-US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굴림" pitchFamily="50" charset="-127"/>
        </a:defRPr>
      </a:lvl1pPr>
      <a:lvl2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2pPr>
      <a:lvl3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3pPr>
      <a:lvl4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4pPr>
      <a:lvl5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5pPr>
      <a:lvl6pPr marL="4572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6pPr>
      <a:lvl7pPr marL="9144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7pPr>
      <a:lvl8pPr marL="13716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8pPr>
      <a:lvl9pPr marL="1828800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굴림" pitchFamily="50" charset="-127"/>
          <a:ea typeface="굴림" pitchFamily="50" charset="-127"/>
          <a:sym typeface="굴림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굴림" pitchFamily="50" charset="-127"/>
        </a:defRPr>
      </a:lvl1pPr>
      <a:lvl2pPr marL="742950" indent="-28575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굴림" pitchFamily="50" charset="-127"/>
        </a:defRPr>
      </a:lvl2pPr>
      <a:lvl3pPr marL="11430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굴림" pitchFamily="50" charset="-127"/>
        </a:defRPr>
      </a:lvl3pPr>
      <a:lvl4pPr marL="16002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4pPr>
      <a:lvl5pPr marL="2057400" indent="-228600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5pPr>
      <a:lvl6pPr marL="25146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6pPr>
      <a:lvl7pPr marL="29718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7pPr>
      <a:lvl8pPr marL="34290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8pPr>
      <a:lvl9pPr marL="3886200" indent="-228600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uroscan.com/quick_caps_gallery.cfm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hyperlink" Target="Russian%20case-Statement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hyperlink" Target="mailto:kwan.choi@vibrasystem.co.k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mix%5d&#44144;&#51107;&#47568;&#53456;&#51648;%20&#52264;&#51060;-&#51109;&#51216;.avi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2413" cy="2132013"/>
          </a:xfrm>
          <a:prstGeom prst="rect">
            <a:avLst/>
          </a:prstGeom>
          <a:solidFill>
            <a:srgbClr val="002060"/>
          </a:solidFill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40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Video Polygraph Application</a:t>
            </a:r>
          </a:p>
          <a:p>
            <a:pPr algn="ctr" defTabSz="809625"/>
            <a:r>
              <a:rPr lang="en-US" altLang="ko-KR" sz="3200" b="1" dirty="0" smtClean="0">
                <a:solidFill>
                  <a:schemeClr val="bg1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[Statement Analysis] </a:t>
            </a:r>
            <a:endParaRPr lang="ko-KR" altLang="en-US" sz="3200" b="1" dirty="0">
              <a:solidFill>
                <a:schemeClr val="bg1"/>
              </a:solidFill>
              <a:ea typeface="맑은 고딕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3076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569325" y="6521450"/>
            <a:ext cx="611188" cy="365125"/>
          </a:xfrm>
          <a:noFill/>
        </p:spPr>
        <p:txBody>
          <a:bodyPr/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8" name="TextBox 16"/>
          <p:cNvSpPr txBox="1">
            <a:spLocks noChangeArrowheads="1"/>
          </p:cNvSpPr>
          <p:nvPr/>
        </p:nvSpPr>
        <p:spPr bwMode="auto">
          <a:xfrm>
            <a:off x="3634855" y="5445756"/>
            <a:ext cx="1624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/>
              <a:t>2018 June</a:t>
            </a:r>
            <a:endParaRPr lang="ko-KR" altLang="en-US" dirty="0"/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3562350" y="6165850"/>
            <a:ext cx="2274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VIBRASYSTEM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550" y="61976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33505" y="2348595"/>
            <a:ext cx="9036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/>
              <a:t>RESEARCH OF VIDEO POLYGRAPH FOR LIE DETECTION WITH STATEMENT ANALYSIS BY VIBRAIMAGE TECHNOLOGY</a:t>
            </a:r>
            <a:endParaRPr lang="ko-KR" altLang="en-US" sz="2000" b="1" dirty="0"/>
          </a:p>
        </p:txBody>
      </p:sp>
      <p:pic>
        <p:nvPicPr>
          <p:cNvPr id="19" name="Picture 4" descr="t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6" t="9279"/>
          <a:stretch>
            <a:fillRect/>
          </a:stretch>
        </p:blipFill>
        <p:spPr bwMode="auto">
          <a:xfrm>
            <a:off x="2699792" y="3480157"/>
            <a:ext cx="1584176" cy="12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v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56"/>
          <a:stretch>
            <a:fillRect/>
          </a:stretch>
        </p:blipFill>
        <p:spPr bwMode="auto">
          <a:xfrm>
            <a:off x="539552" y="3480157"/>
            <a:ext cx="1584176" cy="122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v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40" r="4488"/>
          <a:stretch>
            <a:fillRect/>
          </a:stretch>
        </p:blipFill>
        <p:spPr bwMode="auto">
          <a:xfrm>
            <a:off x="4788024" y="3480157"/>
            <a:ext cx="1584176" cy="12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_x146670944" descr="EMB00038acc0da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429000"/>
            <a:ext cx="1728192" cy="12752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Group 4"/>
          <p:cNvGraphicFramePr>
            <a:graphicFrameLocks noGrp="1"/>
          </p:cNvGraphicFramePr>
          <p:nvPr/>
        </p:nvGraphicFramePr>
        <p:xfrm>
          <a:off x="466725" y="981075"/>
          <a:ext cx="8424863" cy="5766304"/>
        </p:xfrm>
        <a:graphic>
          <a:graphicData uri="http://schemas.openxmlformats.org/drawingml/2006/table">
            <a:tbl>
              <a:tblPr/>
              <a:tblGrid>
                <a:gridCol w="684213"/>
                <a:gridCol w="971350"/>
                <a:gridCol w="6769300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Stage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  <a:sym typeface="Wingdings" pitchFamily="2" charset="2"/>
                      </a:endParaRPr>
                    </a:p>
                  </a:txBody>
                  <a:tcPr marL="91361" marR="91361" marT="45653" marB="45653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Question type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  <a:sym typeface="Wingdings" pitchFamily="2" charset="2"/>
                      </a:endParaRP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Question and Answer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charset="0"/>
                        <a:sym typeface="Wingdings" pitchFamily="2" charset="2"/>
                      </a:endParaRP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1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ST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Please look at the front side without any movement !</a:t>
                      </a: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And then, test Psycho-physiological state during 1 minute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2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AP(Q)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Please explain the detailed history from elementary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school to university that you graduated  in the past.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3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AP(A)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---------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4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IR(Q)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Please explain that situation related to the accident !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5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IR(A)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--------. 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6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CC(Q)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Did you hit his face and head by your hand or what..?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15988"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7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CC(A)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-------------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8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AT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Please look at the front side without any movement !</a:t>
                      </a: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charset="0"/>
                          <a:sym typeface="Wingdings" pitchFamily="2" charset="2"/>
                        </a:rPr>
                        <a:t>And then, test Psycho-physiological state during 1 minute</a:t>
                      </a:r>
                    </a:p>
                  </a:txBody>
                  <a:tcPr marL="91361" marR="91361" marT="45653" marB="4565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0700" name="Rectangle 119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28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Question sample</a:t>
            </a:r>
            <a:endParaRPr lang="ko-KR" altLang="en-US" sz="28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70701" name="Rectangle 120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70702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713788" y="6526213"/>
            <a:ext cx="611187" cy="365125"/>
          </a:xfrm>
          <a:noFill/>
        </p:spPr>
        <p:txBody>
          <a:bodyPr/>
          <a:lstStyle/>
          <a:p>
            <a:fld id="{35DC7FBA-07A4-4924-94F7-9B7E7536A9D9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10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GUI Design</a:t>
            </a:r>
            <a:endParaRPr lang="ko-KR" altLang="en-US" sz="3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8624" name="Rectangle 21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68625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26213"/>
            <a:ext cx="611188" cy="365125"/>
          </a:xfrm>
          <a:noFill/>
        </p:spPr>
        <p:txBody>
          <a:bodyPr/>
          <a:lstStyle/>
          <a:p>
            <a:fld id="{FD4660C4-F995-4D38-87AC-734CA9B88C42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11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그룹 7"/>
          <p:cNvGrpSpPr>
            <a:grpSpLocks/>
          </p:cNvGrpSpPr>
          <p:nvPr/>
        </p:nvGrpSpPr>
        <p:grpSpPr bwMode="auto">
          <a:xfrm>
            <a:off x="0" y="1195388"/>
            <a:ext cx="9142413" cy="5145087"/>
            <a:chOff x="0" y="1195388"/>
            <a:chExt cx="9142413" cy="5145087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195388"/>
              <a:ext cx="9142413" cy="5145087"/>
            </a:xfrm>
            <a:prstGeom prst="rect">
              <a:avLst/>
            </a:prstGeom>
            <a:noFill/>
            <a:ln w="25282">
              <a:noFill/>
              <a:miter lim="800000"/>
              <a:headEnd/>
              <a:tailEnd/>
            </a:ln>
          </p:spPr>
        </p:pic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787287" y="1556298"/>
              <a:ext cx="1732616" cy="2300737"/>
            </a:xfrm>
            <a:prstGeom prst="ellipse">
              <a:avLst/>
            </a:prstGeom>
            <a:solidFill>
              <a:srgbClr val="BBE0E3"/>
            </a:solidFill>
            <a:ln w="25282">
              <a:solidFill>
                <a:srgbClr val="89A4A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GUI Design</a:t>
            </a:r>
            <a:endParaRPr lang="ko-KR" altLang="en-US" sz="3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8624" name="Rectangle 21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68625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26213"/>
            <a:ext cx="611188" cy="365125"/>
          </a:xfrm>
          <a:noFill/>
        </p:spPr>
        <p:txBody>
          <a:bodyPr/>
          <a:lstStyle/>
          <a:p>
            <a:fld id="{FD4660C4-F995-4D38-87AC-734CA9B88C42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12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그룹 11"/>
          <p:cNvGrpSpPr>
            <a:grpSpLocks/>
          </p:cNvGrpSpPr>
          <p:nvPr/>
        </p:nvGrpSpPr>
        <p:grpSpPr bwMode="auto">
          <a:xfrm>
            <a:off x="-41275" y="1268413"/>
            <a:ext cx="9183688" cy="5084762"/>
            <a:chOff x="-40861" y="1268190"/>
            <a:chExt cx="9183273" cy="5085361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0861" y="1268190"/>
              <a:ext cx="9183273" cy="5085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31341" y="1772379"/>
              <a:ext cx="1732616" cy="2156683"/>
            </a:xfrm>
            <a:prstGeom prst="ellipse">
              <a:avLst/>
            </a:prstGeom>
            <a:solidFill>
              <a:srgbClr val="BBE0E3"/>
            </a:solidFill>
            <a:ln w="25282">
              <a:solidFill>
                <a:srgbClr val="89A4A7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Report sample</a:t>
            </a:r>
            <a:endParaRPr lang="ko-KR" altLang="en-US" sz="3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8624" name="Rectangle 21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68625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26213"/>
            <a:ext cx="611188" cy="365125"/>
          </a:xfrm>
          <a:noFill/>
        </p:spPr>
        <p:txBody>
          <a:bodyPr/>
          <a:lstStyle/>
          <a:p>
            <a:fld id="{FD4660C4-F995-4D38-87AC-734CA9B88C42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13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7558" y="1339850"/>
            <a:ext cx="4177567" cy="42703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defTabSz="809625"/>
            <a:r>
              <a:rPr lang="en-US" altLang="ko-KR" b="1" dirty="0" err="1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Overal</a:t>
            </a:r>
            <a:r>
              <a:rPr lang="en-US" altLang="ko-KR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Report Sample</a:t>
            </a:r>
            <a:endParaRPr lang="ko-KR" altLang="en-US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060487"/>
            <a:ext cx="4177567" cy="79229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defTabSz="809625">
              <a:buFont typeface="Wingdings" pitchFamily="2" charset="2"/>
              <a:buChar char="Ø"/>
            </a:pPr>
            <a:r>
              <a:rPr lang="ko-KR" altLang="en-US" sz="20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20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Analysis Result</a:t>
            </a:r>
            <a:r>
              <a:rPr lang="ko-KR" altLang="en-US" sz="20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20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: </a:t>
            </a:r>
          </a:p>
          <a:p>
            <a:pPr defTabSz="809625"/>
            <a:r>
              <a:rPr lang="en-US" altLang="ko-KR" sz="20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</a:t>
            </a:r>
            <a:r>
              <a:rPr lang="en-US" altLang="ko-KR" sz="20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Judged by DI over “B” grade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580" y="764001"/>
            <a:ext cx="4309676" cy="609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Report sample</a:t>
            </a:r>
            <a:endParaRPr lang="ko-KR" altLang="en-US" sz="3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8624" name="Rectangle 21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68625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0" y="6382107"/>
            <a:ext cx="611188" cy="365125"/>
          </a:xfrm>
          <a:noFill/>
        </p:spPr>
        <p:txBody>
          <a:bodyPr/>
          <a:lstStyle/>
          <a:p>
            <a:fld id="{FD4660C4-F995-4D38-87AC-734CA9B88C42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14</a:t>
            </a:fld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317" y="1"/>
            <a:ext cx="4887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412243"/>
            <a:ext cx="4393647" cy="1368513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defTabSz="809625"/>
            <a:r>
              <a:rPr lang="ko-KR" altLang="en-US" sz="18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18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1) LD Level graph</a:t>
            </a:r>
          </a:p>
          <a:p>
            <a:pPr defTabSz="809625"/>
            <a:r>
              <a:rPr lang="en-US" altLang="ko-KR" sz="18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2) I-E (Information-Energy) graph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4" name="Rectangle 21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68625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713800" y="6526213"/>
            <a:ext cx="611188" cy="365125"/>
          </a:xfrm>
          <a:noFill/>
        </p:spPr>
        <p:txBody>
          <a:bodyPr/>
          <a:lstStyle/>
          <a:p>
            <a:fld id="{FD4660C4-F995-4D38-87AC-734CA9B88C42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15</a:t>
            </a:fld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32" y="1"/>
            <a:ext cx="4444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233" y="0"/>
            <a:ext cx="4243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Advantages of Video Polygraph</a:t>
            </a:r>
            <a:endParaRPr lang="ko-KR" altLang="en-US" sz="3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8624" name="Rectangle 21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68625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26213"/>
            <a:ext cx="611188" cy="365125"/>
          </a:xfrm>
          <a:noFill/>
        </p:spPr>
        <p:txBody>
          <a:bodyPr/>
          <a:lstStyle/>
          <a:p>
            <a:fld id="{FD4660C4-F995-4D38-87AC-734CA9B88C42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16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5288" y="1159641"/>
            <a:ext cx="8639175" cy="507841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defTabSz="809625">
              <a:buClr>
                <a:srgbClr val="000000"/>
              </a:buClr>
              <a:buFont typeface="Wingdings" pitchFamily="2" charset="2"/>
              <a:buChar char="v"/>
            </a:pPr>
            <a:r>
              <a:rPr lang="en-US" altLang="ko-KR" sz="18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Analysis technology to indicate the real time probability level of Lie on</a:t>
            </a:r>
          </a:p>
          <a:p>
            <a:pPr defTabSz="809625">
              <a:buClr>
                <a:srgbClr val="000000"/>
              </a:buClr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interview and investigation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/>
            <a:endParaRPr lang="ko-KR" altLang="en-US" sz="18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  <a:buFont typeface="Wingdings" pitchFamily="2" charset="2"/>
              <a:buChar char="v"/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To keep sustaining Contactless, Non-restraint method</a:t>
            </a:r>
          </a:p>
          <a:p>
            <a:pPr defTabSz="809625">
              <a:buClr>
                <a:srgbClr val="000000"/>
              </a:buClr>
              <a:buFont typeface="Wingdings" pitchFamily="2" charset="2"/>
              <a:buChar char="v"/>
            </a:pPr>
            <a:endParaRPr lang="en-US" altLang="ko-KR" sz="1800" b="1" dirty="0" smtClean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  <a:buFont typeface="Wingdings" pitchFamily="2" charset="2"/>
              <a:buChar char="v"/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Can contribute Civil Liberty and Scientific Investigation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/>
            <a:r>
              <a:rPr lang="ko-KR" altLang="en-US" sz="18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</a:t>
            </a:r>
          </a:p>
          <a:p>
            <a:pPr defTabSz="809625">
              <a:buClr>
                <a:srgbClr val="000000"/>
              </a:buClr>
              <a:buFont typeface="Wingdings" pitchFamily="2" charset="2"/>
              <a:buChar char="v"/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Can increase the reliability and accuracy by testing Psycho-Physiological </a:t>
            </a:r>
          </a:p>
          <a:p>
            <a:pPr defTabSz="809625">
              <a:buClr>
                <a:srgbClr val="000000"/>
              </a:buClr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measurement and analysis before main Polygraph Investigation</a:t>
            </a:r>
          </a:p>
          <a:p>
            <a:pPr defTabSz="809625">
              <a:buClr>
                <a:srgbClr val="000000"/>
              </a:buClr>
            </a:pPr>
            <a:endParaRPr lang="ko-KR" altLang="en-US" sz="18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  <a:buFont typeface="Wingdings" pitchFamily="2" charset="2"/>
              <a:buChar char="v"/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World first product for analyzing Interview and Statement mode</a:t>
            </a:r>
          </a:p>
          <a:p>
            <a:pPr defTabSz="809625">
              <a:buClr>
                <a:srgbClr val="000000"/>
              </a:buClr>
              <a:buFont typeface="Wingdings" pitchFamily="2" charset="2"/>
              <a:buChar char="v"/>
            </a:pPr>
            <a:endParaRPr lang="ko-KR" altLang="en-US" sz="18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  <a:buFont typeface="Wingdings" pitchFamily="2" charset="2"/>
              <a:buChar char="v"/>
            </a:pP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Easy and friendly usage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/>
            <a:endParaRPr lang="ko-KR" altLang="en-US" sz="18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  <a:buFont typeface="Wingdings" pitchFamily="2" charset="2"/>
              <a:buChar char="v"/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Can apply to other private applications</a:t>
            </a:r>
          </a:p>
          <a:p>
            <a:pPr defTabSz="809625">
              <a:buClr>
                <a:srgbClr val="000000"/>
              </a:buClr>
              <a:buFont typeface="Wingdings" pitchFamily="2" charset="2"/>
              <a:buChar char="v"/>
            </a:pPr>
            <a:endParaRPr lang="ko-KR" altLang="en-US" sz="18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  <a:buFont typeface="Wingdings" pitchFamily="2" charset="2"/>
              <a:buChar char="v"/>
            </a:pPr>
            <a:r>
              <a:rPr lang="ko-KR" altLang="en-US" sz="18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Can develop the new market by applying the various market &amp; industries</a:t>
            </a:r>
            <a:endParaRPr lang="ko-KR" altLang="en-US" sz="18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Can apply to Business</a:t>
            </a:r>
            <a:endParaRPr lang="ko-KR" altLang="en-US" sz="3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8624" name="Rectangle 21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68625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26213"/>
            <a:ext cx="611188" cy="365125"/>
          </a:xfrm>
          <a:noFill/>
        </p:spPr>
        <p:txBody>
          <a:bodyPr/>
          <a:lstStyle/>
          <a:p>
            <a:fld id="{FD4660C4-F995-4D38-87AC-734CA9B88C42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17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41883" y="1268190"/>
            <a:ext cx="7490808" cy="446527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defTabSz="809625"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Criminal Investigation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(Video Polygraph):</a:t>
            </a:r>
            <a:endParaRPr lang="ko-KR" altLang="en-US" b="1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/>
            <a:endParaRPr lang="ko-KR" altLang="en-US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/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- 100% Compatible with Classic Polygraph</a:t>
            </a:r>
            <a:r>
              <a:rPr lang="ko-KR" altLang="en-US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endParaRPr lang="en-US" altLang="ko-KR" sz="16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/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- Interview or Statement </a:t>
            </a:r>
            <a:endParaRPr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/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</a:t>
            </a:r>
            <a:r>
              <a:rPr lang="en-US" altLang="ko-KR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- STIM </a:t>
            </a:r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Test</a:t>
            </a:r>
            <a:endParaRPr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/>
            <a:r>
              <a:rPr lang="ko-KR" altLang="en-US" sz="1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</a:t>
            </a:r>
            <a:endParaRPr lang="ko-KR" altLang="en-US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  <a:buFont typeface="Wingdings" pitchFamily="2" charset="2"/>
              <a:buChar char="Ø"/>
            </a:pPr>
            <a:r>
              <a:rPr lang="ko-KR" altLang="en-US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On-Line Loan system for </a:t>
            </a:r>
            <a:r>
              <a:rPr lang="en-US" altLang="ko-KR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rhe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remoted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interview</a:t>
            </a:r>
          </a:p>
          <a:p>
            <a:pPr defTabSz="809625">
              <a:buClr>
                <a:srgbClr val="000000"/>
              </a:buClr>
              <a:buFont typeface="Wingdings" pitchFamily="2" charset="2"/>
              <a:buChar char="ü"/>
            </a:pPr>
            <a:endParaRPr lang="en-US" altLang="ko-KR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Human Recruiting</a:t>
            </a: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/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ko-KR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Marketing Research</a:t>
            </a:r>
            <a:r>
              <a:rPr lang="ko-KR" altLang="en-US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</a:t>
            </a:r>
            <a:endParaRPr lang="ko-KR" altLang="en-US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  <a:buFont typeface="Wingdings" pitchFamily="2" charset="2"/>
              <a:buChar char="ü"/>
            </a:pPr>
            <a:endParaRPr lang="en-US" altLang="ko-KR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ko-KR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Consulting and Etc. </a:t>
            </a:r>
            <a:endParaRPr lang="ko-KR" altLang="en-US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defTabSz="809625">
              <a:buClr>
                <a:srgbClr val="000000"/>
              </a:buClr>
            </a:pPr>
            <a:endParaRPr lang="ko-KR" altLang="en-US" sz="18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755650" y="1628775"/>
            <a:ext cx="7597775" cy="1338263"/>
          </a:xfrm>
          <a:prstGeom prst="rect">
            <a:avLst/>
          </a:prstGeom>
          <a:solidFill>
            <a:srgbClr val="92D050">
              <a:alpha val="38823"/>
            </a:srgbClr>
          </a:solidFill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32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</a:t>
            </a:r>
            <a:r>
              <a:rPr lang="en-US" altLang="ko-KR" sz="3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Video Polygraph Testing Sample</a:t>
            </a:r>
          </a:p>
          <a:p>
            <a:pPr algn="ctr" defTabSz="809625"/>
            <a:r>
              <a:rPr lang="en-US" altLang="ko-KR" sz="32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(Famous Actor’s Sexual Case)</a:t>
            </a:r>
            <a:endParaRPr lang="ko-KR" altLang="en-US" sz="32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78852" name="Rectangle 13"/>
          <p:cNvSpPr>
            <a:spLocks noChangeArrowheads="1"/>
          </p:cNvSpPr>
          <p:nvPr/>
        </p:nvSpPr>
        <p:spPr bwMode="auto">
          <a:xfrm>
            <a:off x="0" y="0"/>
            <a:ext cx="914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78853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569325" y="6492875"/>
            <a:ext cx="611188" cy="365125"/>
          </a:xfrm>
          <a:noFill/>
        </p:spPr>
        <p:txBody>
          <a:bodyPr/>
          <a:lstStyle/>
          <a:p>
            <a:fld id="{FA644329-F169-4009-A674-5FD12160EF6D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18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Group 4"/>
          <p:cNvGraphicFramePr>
            <a:graphicFrameLocks noGrp="1"/>
          </p:cNvGraphicFramePr>
          <p:nvPr/>
        </p:nvGraphicFramePr>
        <p:xfrm>
          <a:off x="63500" y="1484313"/>
          <a:ext cx="9039225" cy="5156201"/>
        </p:xfrm>
        <a:graphic>
          <a:graphicData uri="http://schemas.openxmlformats.org/drawingml/2006/table">
            <a:tbl>
              <a:tblPr/>
              <a:tblGrid>
                <a:gridCol w="835025"/>
                <a:gridCol w="2016125"/>
                <a:gridCol w="2087563"/>
                <a:gridCol w="2162175"/>
                <a:gridCol w="1938337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Item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Man’s testing feature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Woman’s testing feature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46238"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ST stage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800" b="0"/>
                    </a:p>
                  </a:txBody>
                  <a:tcPr marL="89910" marR="89910" marT="46713" marB="46713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Stable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800"/>
                    </a:p>
                  </a:txBody>
                  <a:tcPr marL="89910" marR="89910" marT="46713" marB="46713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Stable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75"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IR (Q&amp;A)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800"/>
                    </a:p>
                  </a:txBody>
                  <a:tcPr marL="89910" marR="89910" marT="46713" marB="46713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IR stage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1) DI 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   : “A” grade </a:t>
                      </a: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   (Red colored bar)</a:t>
                      </a: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2) Internal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Vibraimage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    shows more dynamical </a:t>
                      </a: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    response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800"/>
                    </a:p>
                  </a:txBody>
                  <a:tcPr marL="89910" marR="89910" marT="46713" marB="46713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IR stage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228600" marR="0" lvl="0" indent="-22860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NDI</a:t>
                      </a:r>
                    </a:p>
                    <a:p>
                      <a:pPr marL="228600" marR="0" lvl="0" indent="-22860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  : “C ”grade </a:t>
                      </a:r>
                    </a:p>
                    <a:p>
                      <a:pPr marL="228600" marR="0" lvl="0" indent="-22860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   (Green colored bar)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2)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Internal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Vibraimage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 : </a:t>
                      </a: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    constantly stable </a:t>
                      </a: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     and low response</a:t>
                      </a:r>
                      <a:endParaRPr kumimoji="1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0813"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AT stage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800"/>
                    </a:p>
                  </a:txBody>
                  <a:tcPr marL="89910" marR="89910" marT="46713" marB="46713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AT stage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800" b="0"/>
                    </a:p>
                  </a:txBody>
                  <a:tcPr marL="89910" marR="89910" marT="46713" marB="46713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  <a:sym typeface="Wingdings" pitchFamily="2" charset="2"/>
                        </a:rPr>
                        <a:t>AT stage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8096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marL="89910" marR="89910" marT="46713" marB="46713" anchor="ctr" horzOverflow="overflow">
                    <a:lnL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5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04" name="Rectangle 80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ko-KR" altLang="en-US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유명인의 검사사례 </a:t>
            </a: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1 (</a:t>
            </a:r>
            <a:r>
              <a:rPr lang="ko-KR" altLang="en-US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성폭력 사건</a:t>
            </a: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79905" name="Rectangle 84"/>
          <p:cNvSpPr>
            <a:spLocks noChangeArrowheads="1"/>
          </p:cNvSpPr>
          <p:nvPr/>
        </p:nvSpPr>
        <p:spPr bwMode="auto">
          <a:xfrm>
            <a:off x="1041400" y="836028"/>
            <a:ext cx="6192838" cy="36671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defTabSz="809625"/>
            <a:r>
              <a:rPr lang="en-US" altLang="ko-KR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Man &amp; Woman Analysis Result</a:t>
            </a:r>
            <a:endParaRPr lang="ko-KR" altLang="en-US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79906" name="Picture 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5" y="2058988"/>
            <a:ext cx="2016125" cy="115252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79907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525" y="5373688"/>
            <a:ext cx="2016125" cy="113188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grpSp>
        <p:nvGrpSpPr>
          <p:cNvPr id="2" name="그룹 19"/>
          <p:cNvGrpSpPr/>
          <p:nvPr/>
        </p:nvGrpSpPr>
        <p:grpSpPr>
          <a:xfrm>
            <a:off x="827088" y="3643313"/>
            <a:ext cx="2087562" cy="1223962"/>
            <a:chOff x="827088" y="3643313"/>
            <a:chExt cx="2087562" cy="1223962"/>
          </a:xfrm>
        </p:grpSpPr>
        <p:pic>
          <p:nvPicPr>
            <p:cNvPr id="79918" name="Picture 8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8525" y="3643313"/>
              <a:ext cx="2016125" cy="1152525"/>
            </a:xfrm>
            <a:prstGeom prst="rect">
              <a:avLst/>
            </a:prstGeom>
            <a:noFill/>
            <a:ln w="25282">
              <a:noFill/>
              <a:miter lim="800000"/>
              <a:headEnd/>
              <a:tailEnd/>
            </a:ln>
          </p:spPr>
        </p:pic>
        <p:sp>
          <p:nvSpPr>
            <p:cNvPr id="79919" name="Oval 89"/>
            <p:cNvSpPr>
              <a:spLocks noChangeArrowheads="1"/>
            </p:cNvSpPr>
            <p:nvPr/>
          </p:nvSpPr>
          <p:spPr bwMode="auto">
            <a:xfrm>
              <a:off x="1690688" y="4435475"/>
              <a:ext cx="935037" cy="431800"/>
            </a:xfrm>
            <a:prstGeom prst="ellipse">
              <a:avLst/>
            </a:prstGeom>
            <a:noFill/>
            <a:ln w="25282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79920" name="Oval 90"/>
            <p:cNvSpPr>
              <a:spLocks noChangeArrowheads="1"/>
            </p:cNvSpPr>
            <p:nvPr/>
          </p:nvSpPr>
          <p:spPr bwMode="auto">
            <a:xfrm>
              <a:off x="827088" y="3643313"/>
              <a:ext cx="935037" cy="574675"/>
            </a:xfrm>
            <a:prstGeom prst="ellipse">
              <a:avLst/>
            </a:prstGeom>
            <a:noFill/>
            <a:ln w="25282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pic>
        <p:nvPicPr>
          <p:cNvPr id="79909" name="Picture 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900" y="2058988"/>
            <a:ext cx="2051050" cy="115252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79910" name="Picture 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1900" y="5373688"/>
            <a:ext cx="2051050" cy="114935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5002213" y="3714750"/>
            <a:ext cx="2070100" cy="1227138"/>
            <a:chOff x="3151" y="2340"/>
            <a:chExt cx="1304" cy="773"/>
          </a:xfrm>
        </p:grpSpPr>
        <p:pic>
          <p:nvPicPr>
            <p:cNvPr id="79915" name="Picture 9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76" y="2340"/>
              <a:ext cx="1279" cy="721"/>
            </a:xfrm>
            <a:prstGeom prst="rect">
              <a:avLst/>
            </a:prstGeom>
            <a:noFill/>
            <a:ln w="25282">
              <a:noFill/>
              <a:miter lim="800000"/>
              <a:headEnd/>
              <a:tailEnd/>
            </a:ln>
          </p:spPr>
        </p:pic>
        <p:sp>
          <p:nvSpPr>
            <p:cNvPr id="79916" name="Oval 95"/>
            <p:cNvSpPr>
              <a:spLocks noChangeArrowheads="1"/>
            </p:cNvSpPr>
            <p:nvPr/>
          </p:nvSpPr>
          <p:spPr bwMode="auto">
            <a:xfrm>
              <a:off x="3695" y="2839"/>
              <a:ext cx="589" cy="274"/>
            </a:xfrm>
            <a:prstGeom prst="ellipse">
              <a:avLst/>
            </a:prstGeom>
            <a:noFill/>
            <a:ln w="25282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79917" name="Oval 96"/>
            <p:cNvSpPr>
              <a:spLocks noChangeArrowheads="1"/>
            </p:cNvSpPr>
            <p:nvPr/>
          </p:nvSpPr>
          <p:spPr bwMode="auto">
            <a:xfrm>
              <a:off x="3151" y="2430"/>
              <a:ext cx="589" cy="364"/>
            </a:xfrm>
            <a:prstGeom prst="ellipse">
              <a:avLst/>
            </a:prstGeom>
            <a:noFill/>
            <a:ln w="25282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sp>
        <p:nvSpPr>
          <p:cNvPr id="79912" name="Rectangle 100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79913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92888"/>
            <a:ext cx="611188" cy="365125"/>
          </a:xfrm>
          <a:noFill/>
        </p:spPr>
        <p:txBody>
          <a:bodyPr/>
          <a:lstStyle/>
          <a:p>
            <a:fld id="{CD0ED703-9B19-444D-A29F-A3F40452949F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19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9914" name="_x232253448" descr="cif00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6300" y="93663"/>
            <a:ext cx="193198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55563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Why Video Polygraph system?</a:t>
            </a:r>
            <a:endParaRPr lang="ko-KR" altLang="en-US" sz="3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46050" y="2779713"/>
            <a:ext cx="8893175" cy="3817937"/>
          </a:xfrm>
          <a:prstGeom prst="rect">
            <a:avLst/>
          </a:prstGeom>
          <a:solidFill>
            <a:srgbClr val="D9D9D9">
              <a:alpha val="12941"/>
            </a:srgbClr>
          </a:solidFill>
          <a:ln w="25282">
            <a:solidFill>
              <a:srgbClr val="4DB887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 cstate="print"/>
          <a:srcRect b="21428"/>
          <a:stretch>
            <a:fillRect/>
          </a:stretch>
        </p:blipFill>
        <p:spPr bwMode="auto">
          <a:xfrm>
            <a:off x="5548313" y="3289300"/>
            <a:ext cx="3240087" cy="215582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84138" y="908055"/>
            <a:ext cx="8964612" cy="1656621"/>
          </a:xfrm>
          <a:prstGeom prst="roundRect">
            <a:avLst>
              <a:gd name="adj" fmla="val 523"/>
            </a:avLst>
          </a:prstGeom>
          <a:noFill/>
          <a:ln w="25282">
            <a:solidFill>
              <a:srgbClr val="00B050"/>
            </a:solidFill>
            <a:round/>
            <a:headEnd/>
            <a:tailEnd/>
          </a:ln>
        </p:spPr>
        <p:txBody>
          <a:bodyPr lIns="89910" tIns="46713" rIns="89910" bIns="46713" anchor="ctr"/>
          <a:lstStyle/>
          <a:p>
            <a:pPr defTabSz="809625">
              <a:buFontTx/>
              <a:buChar char="-"/>
            </a:pPr>
            <a:r>
              <a:rPr lang="en-US" altLang="ko-KR" sz="1800" b="1" dirty="0" smtClean="0">
                <a:solidFill>
                  <a:srgbClr val="14294A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 Contactless and </a:t>
            </a:r>
            <a:r>
              <a:rPr lang="en-US" altLang="ko-KR" sz="1800" b="1" dirty="0" err="1" smtClean="0">
                <a:solidFill>
                  <a:srgbClr val="14294A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Nonrestraint</a:t>
            </a:r>
            <a:r>
              <a:rPr lang="en-US" altLang="ko-KR" sz="1800" b="1" dirty="0" smtClean="0">
                <a:solidFill>
                  <a:srgbClr val="14294A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  investigation</a:t>
            </a:r>
          </a:p>
          <a:p>
            <a:pPr defTabSz="809625">
              <a:buFontTx/>
              <a:buChar char="-"/>
            </a:pPr>
            <a:r>
              <a:rPr lang="en-US" altLang="ko-KR" sz="1800" b="1" dirty="0" smtClean="0">
                <a:solidFill>
                  <a:srgbClr val="14294A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800" b="1" dirty="0" err="1" smtClean="0">
                <a:solidFill>
                  <a:srgbClr val="14294A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Vibra</a:t>
            </a:r>
            <a:r>
              <a:rPr lang="en-US" altLang="ko-KR" sz="1800" b="1" dirty="0" smtClean="0">
                <a:solidFill>
                  <a:srgbClr val="14294A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 Image technology basis by using video image</a:t>
            </a:r>
          </a:p>
          <a:p>
            <a:pPr defTabSz="809625">
              <a:buFontTx/>
              <a:buChar char="-"/>
            </a:pPr>
            <a:r>
              <a:rPr lang="en-US" altLang="ko-KR" sz="1800" b="1" dirty="0" smtClean="0">
                <a:solidFill>
                  <a:srgbClr val="14294A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 Analyze and indicate the real time PDD(Psycho-physiological Detection of </a:t>
            </a:r>
          </a:p>
          <a:p>
            <a:pPr defTabSz="809625"/>
            <a:r>
              <a:rPr lang="en-US" altLang="ko-KR" sz="1800" b="1" dirty="0" smtClean="0">
                <a:solidFill>
                  <a:srgbClr val="14294A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  Deception) level</a:t>
            </a:r>
            <a:endParaRPr lang="en-US" altLang="ko-KR" sz="1800" b="1" dirty="0">
              <a:solidFill>
                <a:srgbClr val="14294A"/>
              </a:solidFill>
              <a:ea typeface="맑은 고딕" pitchFamily="50" charset="-127"/>
              <a:cs typeface="Arial" pitchFamily="34" charset="0"/>
              <a:sym typeface="Wingdings" pitchFamily="2" charset="2"/>
            </a:endParaRPr>
          </a:p>
          <a:p>
            <a:pPr defTabSz="809625">
              <a:buFontTx/>
              <a:buChar char="-"/>
            </a:pPr>
            <a:r>
              <a:rPr lang="en-US" altLang="ko-KR" sz="1800" b="1" dirty="0" smtClean="0">
                <a:solidFill>
                  <a:srgbClr val="14294A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 Very short period for final judgment (DI, NDI, INC)</a:t>
            </a:r>
          </a:p>
          <a:p>
            <a:pPr defTabSz="809625"/>
            <a:r>
              <a:rPr lang="en-US" altLang="ko-KR" sz="1800" b="1" dirty="0" smtClean="0">
                <a:solidFill>
                  <a:srgbClr val="14294A"/>
                </a:solidFill>
                <a:ea typeface="맑은 고딕" pitchFamily="50" charset="-127"/>
                <a:cs typeface="Arial" pitchFamily="34" charset="0"/>
                <a:sym typeface="Wingdings" pitchFamily="2" charset="2"/>
              </a:rPr>
              <a:t>-  Analysis of a various Question and Answer </a:t>
            </a:r>
            <a:endParaRPr lang="en-US" altLang="ko-KR" sz="1800" b="1" dirty="0">
              <a:solidFill>
                <a:srgbClr val="14294A"/>
              </a:solidFill>
              <a:ea typeface="맑은 고딕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918" name="AutoShape 8"/>
          <p:cNvSpPr>
            <a:spLocks noChangeArrowheads="1"/>
          </p:cNvSpPr>
          <p:nvPr/>
        </p:nvSpPr>
        <p:spPr bwMode="auto">
          <a:xfrm>
            <a:off x="2454275" y="2997200"/>
            <a:ext cx="2879725" cy="2951163"/>
          </a:xfrm>
          <a:prstGeom prst="roundRect">
            <a:avLst>
              <a:gd name="adj" fmla="val 8069"/>
            </a:avLst>
          </a:prstGeom>
          <a:solidFill>
            <a:srgbClr val="87B5E2">
              <a:alpha val="29803"/>
            </a:srgbClr>
          </a:solidFill>
          <a:ln w="25282">
            <a:noFill/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2863" y="3860800"/>
            <a:ext cx="2101850" cy="12954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50" y="4221163"/>
            <a:ext cx="428625" cy="68421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2593975" y="3140075"/>
            <a:ext cx="2447925" cy="5842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algn="ctr" defTabSz="809625"/>
            <a:r>
              <a:rPr lang="en-US" altLang="ko-KR" sz="18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VibraImage</a:t>
            </a:r>
            <a:r>
              <a:rPr lang="en-US" altLang="ko-KR" sz="1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Technology basis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endParaRPr lang="ko-KR" altLang="en-US" sz="18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grpSp>
        <p:nvGrpSpPr>
          <p:cNvPr id="38922" name="Group 12"/>
          <p:cNvGrpSpPr>
            <a:grpSpLocks/>
          </p:cNvGrpSpPr>
          <p:nvPr/>
        </p:nvGrpSpPr>
        <p:grpSpPr bwMode="auto">
          <a:xfrm>
            <a:off x="5908675" y="3068638"/>
            <a:ext cx="1295400" cy="1290637"/>
            <a:chOff x="3722" y="1933"/>
            <a:chExt cx="816" cy="813"/>
          </a:xfrm>
        </p:grpSpPr>
        <p:sp>
          <p:nvSpPr>
            <p:cNvPr id="2" name="Oval 13"/>
            <p:cNvSpPr>
              <a:spLocks noChangeArrowheads="1"/>
            </p:cNvSpPr>
            <p:nvPr/>
          </p:nvSpPr>
          <p:spPr bwMode="auto">
            <a:xfrm>
              <a:off x="3722" y="1933"/>
              <a:ext cx="816" cy="813"/>
            </a:xfrm>
            <a:prstGeom prst="ellipse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376" cmpd="sng">
              <a:solidFill>
                <a:srgbClr val="86CEAD"/>
              </a:solidFill>
              <a:round/>
              <a:headEnd/>
              <a:tailEnd/>
            </a:ln>
            <a:effectLst>
              <a:outerShdw dist="22938" dir="5400000" algn="ctr" rotWithShape="0">
                <a:srgbClr val="000000"/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ko-KR" altLang="en-US">
                <a:ea typeface="+mn-ea"/>
                <a:cs typeface="Arial" pitchFamily="34" charset="0"/>
              </a:endParaRPr>
            </a:p>
          </p:txBody>
        </p:sp>
        <p:sp>
          <p:nvSpPr>
            <p:cNvPr id="38936" name="Rectangle 14"/>
            <p:cNvSpPr>
              <a:spLocks noChangeArrowheads="1"/>
            </p:cNvSpPr>
            <p:nvPr/>
          </p:nvSpPr>
          <p:spPr bwMode="auto">
            <a:xfrm>
              <a:off x="3862" y="2072"/>
              <a:ext cx="605" cy="533"/>
            </a:xfrm>
            <a:prstGeom prst="rect">
              <a:avLst/>
            </a:prstGeom>
            <a:noFill/>
            <a:ln w="25282">
              <a:noFill/>
              <a:miter lim="800000"/>
              <a:headEnd/>
              <a:tailEnd/>
            </a:ln>
          </p:spPr>
          <p:txBody>
            <a:bodyPr lIns="89910" tIns="46713" rIns="89910" bIns="46713"/>
            <a:lstStyle/>
            <a:p>
              <a:pPr defTabSz="809625"/>
              <a:r>
                <a:rPr lang="en-US" altLang="ko-KR" sz="18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Civil</a:t>
              </a:r>
            </a:p>
            <a:p>
              <a:pPr defTabSz="809625"/>
              <a:r>
                <a:rPr lang="en-US" altLang="ko-KR" sz="18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Liberty</a:t>
              </a:r>
              <a:endParaRPr lang="ko-KR" altLang="en-US" sz="18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endParaRPr>
            </a:p>
          </p:txBody>
        </p:sp>
      </p:grpSp>
      <p:grpSp>
        <p:nvGrpSpPr>
          <p:cNvPr id="38923" name="Group 15"/>
          <p:cNvGrpSpPr>
            <a:grpSpLocks/>
          </p:cNvGrpSpPr>
          <p:nvPr/>
        </p:nvGrpSpPr>
        <p:grpSpPr bwMode="auto">
          <a:xfrm>
            <a:off x="7204075" y="3068638"/>
            <a:ext cx="1295400" cy="1295400"/>
            <a:chOff x="4538" y="1933"/>
            <a:chExt cx="816" cy="816"/>
          </a:xfrm>
        </p:grpSpPr>
        <p:sp>
          <p:nvSpPr>
            <p:cNvPr id="3" name="Oval 16"/>
            <p:cNvSpPr>
              <a:spLocks noChangeArrowheads="1"/>
            </p:cNvSpPr>
            <p:nvPr/>
          </p:nvSpPr>
          <p:spPr bwMode="auto">
            <a:xfrm>
              <a:off x="4538" y="1933"/>
              <a:ext cx="816" cy="816"/>
            </a:xfrm>
            <a:prstGeom prst="ellipse">
              <a:avLst/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376" cmpd="sng">
              <a:solidFill>
                <a:srgbClr val="82B1DF"/>
              </a:solidFill>
              <a:round/>
              <a:headEnd/>
              <a:tailEnd/>
            </a:ln>
            <a:effectLst>
              <a:outerShdw dist="22938" dir="5400000" algn="ctr" rotWithShape="0">
                <a:srgbClr val="000000"/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ko-KR" altLang="en-US">
                <a:ea typeface="+mn-ea"/>
                <a:cs typeface="Arial" pitchFamily="34" charset="0"/>
              </a:endParaRPr>
            </a:p>
          </p:txBody>
        </p:sp>
        <p:sp>
          <p:nvSpPr>
            <p:cNvPr id="38934" name="Rectangle 20"/>
            <p:cNvSpPr>
              <a:spLocks noChangeArrowheads="1"/>
            </p:cNvSpPr>
            <p:nvPr/>
          </p:nvSpPr>
          <p:spPr bwMode="auto">
            <a:xfrm>
              <a:off x="4604" y="2069"/>
              <a:ext cx="596" cy="523"/>
            </a:xfrm>
            <a:prstGeom prst="rect">
              <a:avLst/>
            </a:prstGeom>
            <a:noFill/>
            <a:ln w="25282">
              <a:noFill/>
              <a:miter lim="800000"/>
              <a:headEnd/>
              <a:tailEnd/>
            </a:ln>
          </p:spPr>
          <p:txBody>
            <a:bodyPr wrap="none" lIns="89910" tIns="46713" rIns="89910" bIns="46713"/>
            <a:lstStyle/>
            <a:p>
              <a:pPr defTabSz="809625"/>
              <a:r>
                <a:rPr lang="en-US" altLang="ko-KR" sz="18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Scientific </a:t>
              </a:r>
            </a:p>
            <a:p>
              <a:pPr defTabSz="809625"/>
              <a:r>
                <a:rPr lang="en-US" altLang="ko-KR" sz="1800" b="1" dirty="0" err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Investiga</a:t>
              </a:r>
              <a:r>
                <a:rPr lang="en-US" altLang="ko-KR" sz="18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-</a:t>
              </a:r>
            </a:p>
            <a:p>
              <a:pPr defTabSz="809625"/>
              <a:r>
                <a:rPr lang="en-US" altLang="ko-KR" sz="1800" b="1" dirty="0" err="1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tion</a:t>
              </a:r>
              <a:endParaRPr lang="ko-KR" altLang="en-US" sz="18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endParaRPr>
            </a:p>
          </p:txBody>
        </p:sp>
      </p:grpSp>
      <p:pic>
        <p:nvPicPr>
          <p:cNvPr id="38924" name="Picture 21"/>
          <p:cNvPicPr>
            <a:picLocks noChangeAspect="1" noChangeArrowheads="1"/>
          </p:cNvPicPr>
          <p:nvPr/>
        </p:nvPicPr>
        <p:blipFill>
          <a:blip r:embed="rId7" cstate="print"/>
          <a:srcRect b="16028"/>
          <a:stretch>
            <a:fillRect/>
          </a:stretch>
        </p:blipFill>
        <p:spPr bwMode="auto">
          <a:xfrm>
            <a:off x="292100" y="3860800"/>
            <a:ext cx="1003300" cy="62388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8925" name="Picture 2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3188" y="3282950"/>
            <a:ext cx="935037" cy="115252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pic>
        <p:nvPicPr>
          <p:cNvPr id="38926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100" y="4795838"/>
            <a:ext cx="1441450" cy="108108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6159" name="Freeform 24"/>
          <p:cNvSpPr>
            <a:spLocks noChangeArrowheads="1"/>
          </p:cNvSpPr>
          <p:nvPr/>
        </p:nvSpPr>
        <p:spPr bwMode="auto">
          <a:xfrm>
            <a:off x="1804988" y="5084763"/>
            <a:ext cx="4032250" cy="865182"/>
          </a:xfrm>
          <a:custGeom>
            <a:avLst/>
            <a:gdLst>
              <a:gd name="T0" fmla="*/ 0 w 2540"/>
              <a:gd name="T1" fmla="*/ 2147483647 h 499"/>
              <a:gd name="T2" fmla="*/ 2147483647 w 2540"/>
              <a:gd name="T3" fmla="*/ 2147483647 h 499"/>
              <a:gd name="T4" fmla="*/ 2147483647 w 2540"/>
              <a:gd name="T5" fmla="*/ 2147483647 h 499"/>
              <a:gd name="T6" fmla="*/ 0 w 2540"/>
              <a:gd name="T7" fmla="*/ 2147483647 h 499"/>
              <a:gd name="T8" fmla="*/ 0 w 2540"/>
              <a:gd name="T9" fmla="*/ 2147483647 h 499"/>
              <a:gd name="T10" fmla="*/ 2147483647 w 2540"/>
              <a:gd name="T11" fmla="*/ 2147483647 h 499"/>
              <a:gd name="T12" fmla="*/ 2147483647 w 2540"/>
              <a:gd name="T13" fmla="*/ 2147483647 h 499"/>
              <a:gd name="T14" fmla="*/ 2147483647 w 2540"/>
              <a:gd name="T15" fmla="*/ 2147483647 h 499"/>
              <a:gd name="T16" fmla="*/ 2147483647 w 2540"/>
              <a:gd name="T17" fmla="*/ 2147483647 h 499"/>
              <a:gd name="T18" fmla="*/ 2147483647 w 2540"/>
              <a:gd name="T19" fmla="*/ 2147483647 h 499"/>
              <a:gd name="T20" fmla="*/ 2147483647 w 2540"/>
              <a:gd name="T21" fmla="*/ 2147483647 h 499"/>
              <a:gd name="T22" fmla="*/ 2147483647 w 2540"/>
              <a:gd name="T23" fmla="*/ 2147483647 h 499"/>
              <a:gd name="T24" fmla="*/ 2147483647 w 2540"/>
              <a:gd name="T25" fmla="*/ 0 h 499"/>
              <a:gd name="T26" fmla="*/ 2147483647 w 2540"/>
              <a:gd name="T27" fmla="*/ 2147483647 h 499"/>
              <a:gd name="T28" fmla="*/ 2147483647 w 2540"/>
              <a:gd name="T29" fmla="*/ 2147483647 h 499"/>
              <a:gd name="T30" fmla="*/ 2147483647 w 2540"/>
              <a:gd name="T31" fmla="*/ 2147483647 h 499"/>
              <a:gd name="T32" fmla="*/ 2147483647 w 2540"/>
              <a:gd name="T33" fmla="*/ 2147483647 h 499"/>
              <a:gd name="T34" fmla="*/ 2147483647 w 2540"/>
              <a:gd name="T35" fmla="*/ 2147483647 h 4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540"/>
              <a:gd name="T55" fmla="*/ 0 h 499"/>
              <a:gd name="T56" fmla="*/ 2540 w 2540"/>
              <a:gd name="T57" fmla="*/ 499 h 4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540" h="499">
                <a:moveTo>
                  <a:pt x="0" y="124"/>
                </a:moveTo>
                <a:lnTo>
                  <a:pt x="16" y="124"/>
                </a:lnTo>
                <a:lnTo>
                  <a:pt x="16" y="373"/>
                </a:lnTo>
                <a:lnTo>
                  <a:pt x="0" y="373"/>
                </a:lnTo>
                <a:lnTo>
                  <a:pt x="0" y="124"/>
                </a:lnTo>
                <a:close/>
                <a:moveTo>
                  <a:pt x="31" y="124"/>
                </a:moveTo>
                <a:lnTo>
                  <a:pt x="63" y="124"/>
                </a:lnTo>
                <a:lnTo>
                  <a:pt x="63" y="373"/>
                </a:lnTo>
                <a:lnTo>
                  <a:pt x="31" y="373"/>
                </a:lnTo>
                <a:lnTo>
                  <a:pt x="31" y="124"/>
                </a:lnTo>
                <a:close/>
                <a:moveTo>
                  <a:pt x="77" y="124"/>
                </a:moveTo>
                <a:lnTo>
                  <a:pt x="2289" y="124"/>
                </a:lnTo>
                <a:lnTo>
                  <a:pt x="2289" y="0"/>
                </a:lnTo>
                <a:lnTo>
                  <a:pt x="2540" y="249"/>
                </a:lnTo>
                <a:lnTo>
                  <a:pt x="2289" y="499"/>
                </a:lnTo>
                <a:lnTo>
                  <a:pt x="2289" y="373"/>
                </a:lnTo>
                <a:lnTo>
                  <a:pt x="77" y="373"/>
                </a:lnTo>
                <a:lnTo>
                  <a:pt x="77" y="124"/>
                </a:lnTo>
                <a:close/>
              </a:path>
            </a:pathLst>
          </a:custGeom>
          <a:blipFill dpi="0" rotWithShape="0">
            <a:blip r:embed="rId11" cstate="print"/>
            <a:srcRect/>
            <a:stretch>
              <a:fillRect/>
            </a:stretch>
          </a:blipFill>
          <a:ln w="9376">
            <a:solidFill>
              <a:srgbClr val="245094"/>
            </a:solidFill>
            <a:round/>
            <a:headEnd/>
            <a:tailEnd/>
          </a:ln>
          <a:effectLst>
            <a:outerShdw dist="22938" dir="5400000" algn="ctr" rotWithShape="0">
              <a:srgbClr val="000000"/>
            </a:outerShdw>
          </a:effectLst>
        </p:spPr>
        <p:txBody>
          <a:bodyPr lIns="89910" tIns="46713" rIns="89910" bIns="46713" anchor="ctr"/>
          <a:lstStyle/>
          <a:p>
            <a:pPr algn="ctr" defTabSz="809625">
              <a:defRPr/>
            </a:pPr>
            <a:r>
              <a:rPr lang="en-US" altLang="ko-KR" sz="16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cs typeface="Arial" pitchFamily="34" charset="0"/>
                <a:sym typeface="Wingdings" pitchFamily="2" charset="2"/>
              </a:rPr>
              <a:t>Overcome limitation &amp; Improvement</a:t>
            </a:r>
            <a:endParaRPr lang="ko-KR" altLang="en-US" sz="16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928" name="Rectangle 25"/>
          <p:cNvSpPr>
            <a:spLocks noChangeArrowheads="1"/>
          </p:cNvSpPr>
          <p:nvPr/>
        </p:nvSpPr>
        <p:spPr bwMode="auto">
          <a:xfrm>
            <a:off x="2668588" y="5902325"/>
            <a:ext cx="2447925" cy="574675"/>
          </a:xfrm>
          <a:prstGeom prst="rect">
            <a:avLst/>
          </a:prstGeom>
          <a:solidFill>
            <a:srgbClr val="FFFF00"/>
          </a:solidFill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Contactless, </a:t>
            </a:r>
            <a:r>
              <a:rPr lang="en-US" altLang="ko-KR" sz="20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Nonrestraint</a:t>
            </a:r>
            <a:endParaRPr lang="ko-KR" altLang="en-US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38929" name="Rectangle 26"/>
          <p:cNvSpPr>
            <a:spLocks noChangeArrowheads="1"/>
          </p:cNvSpPr>
          <p:nvPr/>
        </p:nvSpPr>
        <p:spPr bwMode="auto">
          <a:xfrm>
            <a:off x="5837238" y="5516563"/>
            <a:ext cx="3201987" cy="1006475"/>
          </a:xfrm>
          <a:prstGeom prst="rect">
            <a:avLst/>
          </a:prstGeom>
          <a:solidFill>
            <a:srgbClr val="92D050"/>
          </a:solidFill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Revolutionary Polygraph </a:t>
            </a:r>
          </a:p>
          <a:p>
            <a:pPr algn="ctr" defTabSz="809625"/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(Video Polygraph)</a:t>
            </a:r>
            <a:endParaRPr lang="en-US" altLang="ko-KR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38930" name="AutoShape 27"/>
          <p:cNvSpPr>
            <a:spLocks noChangeArrowheads="1"/>
          </p:cNvSpPr>
          <p:nvPr/>
        </p:nvSpPr>
        <p:spPr bwMode="auto">
          <a:xfrm>
            <a:off x="292100" y="6019800"/>
            <a:ext cx="1438275" cy="503238"/>
          </a:xfrm>
          <a:prstGeom prst="roundRect">
            <a:avLst>
              <a:gd name="adj" fmla="val 2185"/>
            </a:avLst>
          </a:prstGeom>
          <a:solidFill>
            <a:srgbClr val="D9D9D9"/>
          </a:solidFill>
          <a:ln w="25282">
            <a:noFill/>
            <a:round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Bio-Signal</a:t>
            </a:r>
            <a:endParaRPr lang="ko-KR" altLang="en-US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38931" name="Rectangle 28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38932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569325" y="6521450"/>
            <a:ext cx="611188" cy="365125"/>
          </a:xfrm>
          <a:noFill/>
        </p:spPr>
        <p:txBody>
          <a:bodyPr/>
          <a:lstStyle/>
          <a:p>
            <a:fld id="{D3B4F32C-5107-4826-99A8-5DB5DE311DFF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2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76" name="Rectangle 80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ko-KR" altLang="en-US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유명인의 검사사례 </a:t>
            </a:r>
            <a:r>
              <a:rPr lang="en-US" altLang="ko-KR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2 (</a:t>
            </a:r>
            <a:r>
              <a:rPr lang="ko-KR" altLang="en-US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성폭력 사건</a:t>
            </a:r>
            <a:r>
              <a:rPr lang="en-US" altLang="ko-KR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82985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92888"/>
            <a:ext cx="611188" cy="365125"/>
          </a:xfrm>
          <a:noFill/>
        </p:spPr>
        <p:txBody>
          <a:bodyPr/>
          <a:lstStyle/>
          <a:p>
            <a:fld id="{CDFEA9FD-ADBB-4331-91C6-FC90A44C2480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20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2986" name="_x232253448" descr="cif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300" y="93663"/>
            <a:ext cx="193198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84"/>
          <p:cNvSpPr>
            <a:spLocks noChangeArrowheads="1"/>
          </p:cNvSpPr>
          <p:nvPr/>
        </p:nvSpPr>
        <p:spPr bwMode="auto">
          <a:xfrm>
            <a:off x="537694" y="403866"/>
            <a:ext cx="6192838" cy="36671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defTabSz="809625"/>
            <a:r>
              <a:rPr lang="en-US" altLang="ko-KR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Result of Russian Case Analysis Result</a:t>
            </a:r>
            <a:endParaRPr lang="ko-KR" altLang="en-US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207" y="2962275"/>
            <a:ext cx="69246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592" y="980083"/>
            <a:ext cx="3329247" cy="18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85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0" y="6454134"/>
            <a:ext cx="611188" cy="365125"/>
          </a:xfrm>
          <a:noFill/>
        </p:spPr>
        <p:txBody>
          <a:bodyPr/>
          <a:lstStyle/>
          <a:p>
            <a:fld id="{CDFEA9FD-ADBB-4331-91C6-FC90A44C2480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21</a:t>
            </a:fld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2986" name="_x232253448" descr="cif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300" y="93663"/>
            <a:ext cx="193198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84"/>
          <p:cNvSpPr>
            <a:spLocks noChangeArrowheads="1"/>
          </p:cNvSpPr>
          <p:nvPr/>
        </p:nvSpPr>
        <p:spPr bwMode="auto">
          <a:xfrm>
            <a:off x="0" y="187784"/>
            <a:ext cx="3202693" cy="79229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algn="ctr" defTabSz="809625"/>
            <a:r>
              <a:rPr lang="en-US" altLang="ko-KR" sz="20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Result of Russian Case </a:t>
            </a:r>
          </a:p>
          <a:p>
            <a:pPr algn="ctr" defTabSz="809625"/>
            <a:r>
              <a:rPr lang="en-US" altLang="ko-KR" sz="20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Analysis Result</a:t>
            </a:r>
            <a:endParaRPr lang="ko-KR" altLang="en-US" sz="20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0" name="Rectangle 84"/>
          <p:cNvSpPr>
            <a:spLocks noChangeArrowheads="1"/>
          </p:cNvSpPr>
          <p:nvPr/>
        </p:nvSpPr>
        <p:spPr bwMode="auto">
          <a:xfrm>
            <a:off x="177559" y="2348595"/>
            <a:ext cx="4355126" cy="1656621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defTabSz="809625"/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I (Information) graph </a:t>
            </a:r>
          </a:p>
          <a:p>
            <a:pPr defTabSz="809625"/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: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Negative level under ST’s   </a:t>
            </a:r>
          </a:p>
          <a:p>
            <a:pPr defTabSz="809625"/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average level of Information</a:t>
            </a:r>
          </a:p>
          <a:p>
            <a:pPr defTabSz="809625"/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</a:p>
          <a:p>
            <a:pPr defTabSz="809625"/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Duration : 00:50 ~ 1:27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043" y="0"/>
            <a:ext cx="4856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76" name="Rectangle 80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ko-KR" altLang="en-US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유명인의 검사사례 </a:t>
            </a:r>
            <a:r>
              <a:rPr lang="en-US" altLang="ko-KR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2 (</a:t>
            </a:r>
            <a:r>
              <a:rPr lang="ko-KR" altLang="en-US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성폭력 사건</a:t>
            </a:r>
            <a:r>
              <a:rPr lang="en-US" altLang="ko-KR" sz="3200" b="1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</a:p>
        </p:txBody>
      </p:sp>
      <p:sp>
        <p:nvSpPr>
          <p:cNvPr id="82985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92888"/>
            <a:ext cx="611188" cy="365125"/>
          </a:xfrm>
          <a:noFill/>
        </p:spPr>
        <p:txBody>
          <a:bodyPr/>
          <a:lstStyle/>
          <a:p>
            <a:fld id="{CDFEA9FD-ADBB-4331-91C6-FC90A44C2480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22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2986" name="_x232253448" descr="cif0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300" y="93663"/>
            <a:ext cx="1931988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719" y="259812"/>
            <a:ext cx="5546079" cy="662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4"/>
          <p:cNvSpPr>
            <a:spLocks noChangeArrowheads="1"/>
          </p:cNvSpPr>
          <p:nvPr/>
        </p:nvSpPr>
        <p:spPr bwMode="auto">
          <a:xfrm>
            <a:off x="0" y="187784"/>
            <a:ext cx="3202693" cy="79229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algn="ctr" defTabSz="809625"/>
            <a:r>
              <a:rPr lang="en-US" altLang="ko-KR" sz="20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Result of Russian Case </a:t>
            </a:r>
          </a:p>
          <a:p>
            <a:pPr algn="ctr" defTabSz="809625"/>
            <a:r>
              <a:rPr lang="en-US" altLang="ko-KR" sz="20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Analysis Result</a:t>
            </a:r>
            <a:endParaRPr lang="ko-KR" altLang="en-US" sz="2000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9" name="Rectangle 84"/>
          <p:cNvSpPr>
            <a:spLocks noChangeArrowheads="1"/>
          </p:cNvSpPr>
          <p:nvPr/>
        </p:nvSpPr>
        <p:spPr bwMode="auto">
          <a:xfrm>
            <a:off x="321613" y="3429000"/>
            <a:ext cx="2664999" cy="36013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algn="ctr" defTabSz="809625"/>
            <a:r>
              <a:rPr lang="en-US" altLang="ko-KR" sz="2000" b="1" u="sng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Question &amp; Answer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0" y="0"/>
            <a:ext cx="9142413" cy="3810000"/>
          </a:xfrm>
          <a:prstGeom prst="rect">
            <a:avLst/>
          </a:prstGeom>
          <a:solidFill>
            <a:schemeClr val="bg1">
              <a:lumMod val="75000"/>
              <a:alpha val="96000"/>
            </a:schemeClr>
          </a:solidFill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>
              <a:defRPr/>
            </a:pPr>
            <a:endParaRPr lang="en-US" altLang="ko-KR" sz="36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algn="ctr" defTabSz="809625">
              <a:defRPr/>
            </a:pPr>
            <a:endParaRPr lang="en-US" altLang="ko-KR" sz="36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algn="ctr" defTabSz="809625">
              <a:defRPr/>
            </a:pPr>
            <a:r>
              <a:rPr lang="en-US" altLang="ko-KR" sz="3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World First VIDEO POLYGRAPH</a:t>
            </a:r>
          </a:p>
          <a:p>
            <a:pPr algn="ctr" defTabSz="809625">
              <a:defRPr/>
            </a:pPr>
            <a:r>
              <a:rPr lang="en-US" altLang="ko-KR" sz="36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Based on </a:t>
            </a:r>
            <a:r>
              <a:rPr lang="en-US" altLang="ko-KR" sz="3600" b="1" dirty="0" err="1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Vibraimage</a:t>
            </a:r>
            <a:r>
              <a:rPr lang="en-US" altLang="ko-KR" sz="36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Technology</a:t>
            </a:r>
            <a:endParaRPr lang="en-US" altLang="ko-KR" sz="36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911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0"/>
            <a:ext cx="571500" cy="64928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91141" name="Rectangle 7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91142" name="TextBox 6"/>
          <p:cNvSpPr txBox="1">
            <a:spLocks noChangeArrowheads="1"/>
          </p:cNvSpPr>
          <p:nvPr/>
        </p:nvSpPr>
        <p:spPr bwMode="auto">
          <a:xfrm>
            <a:off x="538163" y="5589588"/>
            <a:ext cx="4694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E-mail;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  <a:hlinkClick r:id="rId4"/>
              </a:rPr>
              <a:t>kwan.choi@vibrasystem.co.kr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Mobile; +82-10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2305 6343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8099" y="619947"/>
            <a:ext cx="5486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Overview of Video Polygraph</a:t>
            </a:r>
            <a:endParaRPr lang="ko-KR" altLang="en-US" sz="3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43011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92888"/>
            <a:ext cx="611188" cy="365125"/>
          </a:xfrm>
          <a:noFill/>
        </p:spPr>
        <p:txBody>
          <a:bodyPr/>
          <a:lstStyle/>
          <a:p>
            <a:fld id="{E68FE72A-675F-4060-921B-2474ECB50066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3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77800" y="860047"/>
            <a:ext cx="2200275" cy="1439862"/>
          </a:xfrm>
          <a:prstGeom prst="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Video Polygraph Product</a:t>
            </a:r>
            <a:endParaRPr lang="en-US" altLang="ko-KR" b="1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41675" y="3957259"/>
            <a:ext cx="5651151" cy="574675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2. Video Polygraph- Interview</a:t>
            </a:r>
            <a:endParaRPr lang="en-US" altLang="ko-KR" sz="2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170237" y="860047"/>
            <a:ext cx="5650562" cy="5762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8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en-US" altLang="ko-KR" sz="2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Video Polygraph- Classic</a:t>
            </a:r>
            <a:endParaRPr lang="en-US" altLang="ko-KR" sz="2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2736850" y="1147384"/>
            <a:ext cx="0" cy="316865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416175" y="1147384"/>
            <a:ext cx="720725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736850" y="4316034"/>
            <a:ext cx="504825" cy="0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2770531" y="1504245"/>
            <a:ext cx="655445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100% compatible process with traditionally contacting </a:t>
            </a:r>
          </a:p>
          <a:p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  polygraph (Accuracy rate : Up to 95%)</a:t>
            </a:r>
            <a:endParaRPr lang="en-US" altLang="ko-KR" sz="1600" b="1" dirty="0"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1600" b="1" dirty="0">
                <a:ea typeface="맑은 고딕" pitchFamily="50" charset="-127"/>
                <a:cs typeface="Arial" pitchFamily="34" charset="0"/>
              </a:rPr>
              <a:t>  </a:t>
            </a: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: No need to change the currently contacting polygraph </a:t>
            </a:r>
          </a:p>
          <a:p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    process with </a:t>
            </a:r>
            <a:r>
              <a:rPr lang="en-US" altLang="ko-KR" sz="1600" b="1" dirty="0" err="1" smtClean="0">
                <a:ea typeface="맑은 고딕" pitchFamily="50" charset="-127"/>
                <a:cs typeface="Arial" pitchFamily="34" charset="0"/>
              </a:rPr>
              <a:t>Beckstar</a:t>
            </a: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, Utah…</a:t>
            </a:r>
            <a:endParaRPr lang="en-US" altLang="ko-KR" sz="1600" b="1" dirty="0">
              <a:ea typeface="맑은 고딕" pitchFamily="50" charset="-127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ko-KR" altLang="en-US" sz="1600" b="1" dirty="0"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Very quick judgment based on </a:t>
            </a:r>
            <a:r>
              <a:rPr lang="en-US" altLang="ko-KR" sz="1600" b="1" dirty="0" err="1" smtClean="0">
                <a:ea typeface="맑은 고딕" pitchFamily="50" charset="-127"/>
                <a:cs typeface="Arial" pitchFamily="34" charset="0"/>
              </a:rPr>
              <a:t>Vibraimage’s</a:t>
            </a: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 PDD raw data</a:t>
            </a:r>
            <a:endParaRPr lang="en-US" altLang="ko-KR" sz="1600" b="1" dirty="0">
              <a:ea typeface="맑은 고딕" pitchFamily="50" charset="-127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 To protect civil liberty and improve for scientific investigation</a:t>
            </a:r>
          </a:p>
          <a:p>
            <a:pPr>
              <a:buFontTx/>
              <a:buChar char="-"/>
            </a:pP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 User friendly, Contactless, </a:t>
            </a:r>
            <a:r>
              <a:rPr lang="en-US" altLang="ko-KR" sz="1600" b="1" dirty="0" err="1" smtClean="0">
                <a:ea typeface="맑은 고딕" pitchFamily="50" charset="-127"/>
                <a:cs typeface="Arial" pitchFamily="34" charset="0"/>
              </a:rPr>
              <a:t>Nonrestraint</a:t>
            </a: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 and  Economic system</a:t>
            </a:r>
            <a:endParaRPr lang="en-US" altLang="ko-KR" sz="1600" b="1" dirty="0">
              <a:ea typeface="맑은 고딕" pitchFamily="50" charset="-127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ko-KR" altLang="en-US" sz="1600" b="1" dirty="0"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To provide and analyze criminal’s psychology state (emotion)</a:t>
            </a:r>
          </a:p>
          <a:p>
            <a:pPr>
              <a:buFontTx/>
              <a:buChar char="-"/>
            </a:pP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 Very high accuracy with much less ratio of INC</a:t>
            </a:r>
            <a:endParaRPr lang="en-US" altLang="ko-KR" sz="1600" b="1" dirty="0"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4100134"/>
            <a:ext cx="22987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2626477" y="4577972"/>
            <a:ext cx="662648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1600" b="1" dirty="0"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To indicate Probability of Lie during interview and statement</a:t>
            </a:r>
            <a:endParaRPr lang="en-US" altLang="ko-KR" sz="1600" b="1" dirty="0">
              <a:ea typeface="맑은 고딕" pitchFamily="50" charset="-127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ko-KR" altLang="en-US" sz="1600" b="1" dirty="0"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To deepen Pre-Test process before LD investigation </a:t>
            </a:r>
          </a:p>
          <a:p>
            <a:pPr>
              <a:buFontTx/>
              <a:buChar char="-"/>
            </a:pP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 To select the key words to be questioned in LD process</a:t>
            </a:r>
            <a:endParaRPr lang="en-US" altLang="ko-KR" sz="1600" b="1" dirty="0">
              <a:ea typeface="맑은 고딕" pitchFamily="50" charset="-127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ko-KR" altLang="en-US" sz="1600" b="1" dirty="0" smtClean="0"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To make investigation more efficient at the very early stage of </a:t>
            </a:r>
          </a:p>
          <a:p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   investigation by interview and statement to criminal</a:t>
            </a:r>
            <a:endParaRPr lang="en-US" altLang="ko-KR" sz="1600" b="1" dirty="0">
              <a:ea typeface="맑은 고딕" pitchFamily="50" charset="-127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altLang="ko-KR" sz="1600" b="1" dirty="0"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First Video Polygraph system for indicating Lie probability on </a:t>
            </a:r>
          </a:p>
          <a:p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   interview and statement</a:t>
            </a:r>
          </a:p>
          <a:p>
            <a:r>
              <a:rPr lang="en-US" altLang="ko-KR" sz="1600" b="1" dirty="0" smtClean="0">
                <a:ea typeface="맑은 고딕" pitchFamily="50" charset="-127"/>
                <a:cs typeface="Arial" pitchFamily="34" charset="0"/>
              </a:rPr>
              <a:t>- User friendly, Contactless and </a:t>
            </a:r>
            <a:r>
              <a:rPr lang="en-US" altLang="ko-KR" sz="1600" b="1" dirty="0" err="1" smtClean="0">
                <a:ea typeface="맑은 고딕" pitchFamily="50" charset="-127"/>
                <a:cs typeface="Arial" pitchFamily="34" charset="0"/>
              </a:rPr>
              <a:t>Nonrestraint</a:t>
            </a:r>
            <a:endParaRPr lang="en-US" altLang="ko-KR" sz="1600" b="1" dirty="0"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1600" b="1" dirty="0">
                <a:ea typeface="맑은 고딕" pitchFamily="50" charset="-127"/>
                <a:cs typeface="Arial" pitchFamily="34" charset="0"/>
              </a:rPr>
              <a:t>    </a:t>
            </a:r>
          </a:p>
        </p:txBody>
      </p:sp>
      <p:grpSp>
        <p:nvGrpSpPr>
          <p:cNvPr id="26" name="그룹 50"/>
          <p:cNvGrpSpPr>
            <a:grpSpLocks/>
          </p:cNvGrpSpPr>
          <p:nvPr/>
        </p:nvGrpSpPr>
        <p:grpSpPr bwMode="auto">
          <a:xfrm>
            <a:off x="177800" y="2515809"/>
            <a:ext cx="2290763" cy="1392238"/>
            <a:chOff x="249586" y="4077243"/>
            <a:chExt cx="2291336" cy="1391377"/>
          </a:xfrm>
        </p:grpSpPr>
        <p:pic>
          <p:nvPicPr>
            <p:cNvPr id="27" name="Picture 0" descr="работа 005"/>
            <p:cNvPicPr>
              <a:picLocks noChangeAspect="1" noChangeArrowheads="1"/>
            </p:cNvPicPr>
            <p:nvPr/>
          </p:nvPicPr>
          <p:blipFill>
            <a:blip r:embed="rId4" cstate="print"/>
            <a:srcRect t="19066"/>
            <a:stretch>
              <a:fillRect/>
            </a:stretch>
          </p:blipFill>
          <p:spPr bwMode="auto">
            <a:xfrm>
              <a:off x="249586" y="4077243"/>
              <a:ext cx="2291336" cy="1391377"/>
            </a:xfrm>
            <a:prstGeom prst="rect">
              <a:avLst/>
            </a:prstGeom>
            <a:noFill/>
            <a:ln w="9525">
              <a:solidFill>
                <a:srgbClr val="003366"/>
              </a:solidFill>
              <a:miter lim="800000"/>
              <a:headEnd/>
              <a:tailEnd/>
            </a:ln>
          </p:spPr>
        </p:pic>
        <p:sp>
          <p:nvSpPr>
            <p:cNvPr id="28" name="타원 27"/>
            <p:cNvSpPr/>
            <p:nvPr/>
          </p:nvSpPr>
          <p:spPr>
            <a:xfrm>
              <a:off x="536996" y="4148637"/>
              <a:ext cx="288997" cy="3601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1618353" y="4726129"/>
              <a:ext cx="431908" cy="4315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Products</a:t>
            </a:r>
            <a:r>
              <a:rPr lang="ko-KR" altLang="en-US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48131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92888"/>
            <a:ext cx="611188" cy="365125"/>
          </a:xfrm>
          <a:noFill/>
        </p:spPr>
        <p:txBody>
          <a:bodyPr/>
          <a:lstStyle/>
          <a:p>
            <a:fld id="{22C6BB85-9956-4560-9EFF-B8DAB1A54836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4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538163" y="1052513"/>
            <a:ext cx="8428037" cy="561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b="1" kern="0" dirty="0">
                <a:ea typeface="맑은 고딕" pitchFamily="50" charset="-127"/>
                <a:cs typeface="Arial" pitchFamily="34" charset="0"/>
              </a:rPr>
              <a:t>1.  </a:t>
            </a:r>
            <a:r>
              <a:rPr lang="en-US" altLang="ko-KR" sz="2000" b="1" kern="0" dirty="0" smtClean="0">
                <a:ea typeface="맑은 고딕" pitchFamily="50" charset="-127"/>
                <a:cs typeface="Arial" pitchFamily="34" charset="0"/>
              </a:rPr>
              <a:t>Video Polygraph program</a:t>
            </a:r>
            <a:endParaRPr lang="en-US" altLang="ko-KR" sz="2000" b="1" kern="0" dirty="0">
              <a:ea typeface="맑은 고딕" pitchFamily="50" charset="-127"/>
              <a:cs typeface="Arial" pitchFamily="34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b="1" kern="0" dirty="0">
                <a:ea typeface="맑은 고딕" pitchFamily="50" charset="-127"/>
                <a:cs typeface="Arial" pitchFamily="34" charset="0"/>
              </a:rPr>
              <a:t>    </a:t>
            </a:r>
            <a:r>
              <a:rPr lang="en-US" altLang="ko-KR" sz="2000" kern="0" dirty="0" smtClean="0">
                <a:ea typeface="맑은 고딕" pitchFamily="50" charset="-127"/>
                <a:cs typeface="Arial" pitchFamily="34" charset="0"/>
              </a:rPr>
              <a:t>1) Video Polygraph-Classic version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kern="0" dirty="0" smtClean="0">
                <a:ea typeface="맑은 고딕" pitchFamily="50" charset="-127"/>
                <a:cs typeface="Arial" pitchFamily="34" charset="0"/>
              </a:rPr>
              <a:t>    2) Video Polygraph-Interview version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kern="0" dirty="0" smtClean="0">
                <a:ea typeface="맑은 고딕" pitchFamily="50" charset="-127"/>
                <a:cs typeface="Arial" pitchFamily="34" charset="0"/>
              </a:rPr>
              <a:t>   * Program is sold individually by VIBRASYSTEM’s Licensing</a:t>
            </a:r>
            <a:endParaRPr lang="en-US" altLang="ko-KR" sz="2000" kern="0" dirty="0">
              <a:ea typeface="맑은 고딕" pitchFamily="50" charset="-127"/>
              <a:cs typeface="Arial" pitchFamily="34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b="1" kern="0" dirty="0" smtClean="0">
                <a:ea typeface="맑은 고딕" pitchFamily="50" charset="-127"/>
                <a:cs typeface="Arial" pitchFamily="34" charset="0"/>
              </a:rPr>
              <a:t>2. Protections should be simultaneously taken for installation 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b="1" kern="0" dirty="0" smtClean="0">
                <a:ea typeface="맑은 고딕" pitchFamily="50" charset="-127"/>
                <a:cs typeface="Arial" pitchFamily="34" charset="0"/>
              </a:rPr>
              <a:t>    and operation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b="1" kern="0" dirty="0" smtClean="0">
                <a:ea typeface="맑은 고딕" pitchFamily="50" charset="-127"/>
                <a:cs typeface="Arial" pitchFamily="34" charset="0"/>
              </a:rPr>
              <a:t>   </a:t>
            </a:r>
            <a:r>
              <a:rPr lang="en-US" altLang="ko-KR" sz="2000" kern="0" dirty="0" smtClean="0">
                <a:ea typeface="맑은 고딕" pitchFamily="50" charset="-127"/>
                <a:cs typeface="Arial" pitchFamily="34" charset="0"/>
              </a:rPr>
              <a:t>1) USB Dongle : </a:t>
            </a:r>
            <a:r>
              <a:rPr lang="en-US" altLang="ko-KR" sz="2000" kern="0" dirty="0" err="1" smtClean="0">
                <a:ea typeface="맑은 고딕" pitchFamily="50" charset="-127"/>
                <a:cs typeface="Arial" pitchFamily="34" charset="0"/>
              </a:rPr>
              <a:t>Elsys’s</a:t>
            </a:r>
            <a:r>
              <a:rPr lang="en-US" altLang="ko-KR" sz="2000" kern="0" dirty="0" smtClean="0">
                <a:ea typeface="맑은 고딕" pitchFamily="50" charset="-127"/>
                <a:cs typeface="Arial" pitchFamily="34" charset="0"/>
              </a:rPr>
              <a:t> USB dongle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kern="0" dirty="0" smtClean="0">
                <a:ea typeface="맑은 고딕" pitchFamily="50" charset="-127"/>
                <a:cs typeface="Arial" pitchFamily="34" charset="0"/>
              </a:rPr>
              <a:t>   2) Software Licensing  to Video Polygraph’s hardware system</a:t>
            </a:r>
            <a:endParaRPr lang="en-US" altLang="ko-KR" sz="2000" kern="0" dirty="0">
              <a:ea typeface="맑은 고딕" pitchFamily="50" charset="-127"/>
              <a:cs typeface="Arial" pitchFamily="34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b="1" kern="0" dirty="0">
                <a:ea typeface="맑은 고딕" pitchFamily="50" charset="-127"/>
                <a:cs typeface="Arial" pitchFamily="34" charset="0"/>
              </a:rPr>
              <a:t>3.  </a:t>
            </a:r>
            <a:r>
              <a:rPr lang="en-US" altLang="ko-KR" sz="2000" b="1" kern="0" dirty="0" smtClean="0">
                <a:ea typeface="맑은 고딕" pitchFamily="50" charset="-127"/>
                <a:cs typeface="Arial" pitchFamily="34" charset="0"/>
              </a:rPr>
              <a:t>Each operation manual</a:t>
            </a:r>
            <a:endParaRPr lang="en-US" altLang="ko-KR" sz="2000" b="1" kern="0" dirty="0">
              <a:ea typeface="맑은 고딕" pitchFamily="50" charset="-127"/>
              <a:cs typeface="Arial" pitchFamily="34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b="1" kern="0" dirty="0" smtClean="0">
                <a:ea typeface="맑은 고딕" pitchFamily="50" charset="-127"/>
                <a:cs typeface="Arial" pitchFamily="34" charset="0"/>
              </a:rPr>
              <a:t>4. Hardware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b="1" kern="0" dirty="0" smtClean="0">
                <a:ea typeface="맑은 고딕" pitchFamily="50" charset="-127"/>
                <a:cs typeface="Arial" pitchFamily="34" charset="0"/>
              </a:rPr>
              <a:t>   </a:t>
            </a:r>
            <a:r>
              <a:rPr lang="en-US" altLang="ko-KR" sz="2000" kern="0" dirty="0" smtClean="0">
                <a:ea typeface="맑은 고딕" pitchFamily="50" charset="-127"/>
                <a:cs typeface="Arial" pitchFamily="34" charset="0"/>
              </a:rPr>
              <a:t>- Video Polygraph Analyzer  (Based on PC system)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kern="0" dirty="0" smtClean="0">
                <a:ea typeface="맑은 고딕" pitchFamily="50" charset="-127"/>
                <a:cs typeface="Arial" pitchFamily="34" charset="0"/>
              </a:rPr>
              <a:t>   - Camera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ko-KR" altLang="en-US" sz="2000" kern="0" dirty="0" smtClean="0">
                <a:ea typeface="맑은 고딕" pitchFamily="50" charset="-127"/>
                <a:cs typeface="Arial" pitchFamily="34" charset="0"/>
              </a:rPr>
              <a:t>   </a:t>
            </a:r>
            <a:r>
              <a:rPr lang="en-US" altLang="ko-KR" sz="2000" kern="0" dirty="0" smtClean="0">
                <a:ea typeface="맑은 고딕" pitchFamily="50" charset="-127"/>
                <a:cs typeface="Arial" pitchFamily="34" charset="0"/>
              </a:rPr>
              <a:t>- Microphone</a:t>
            </a:r>
            <a:r>
              <a:rPr lang="ko-KR" altLang="en-US" sz="2000" kern="0" dirty="0" smtClean="0">
                <a:ea typeface="맑은 고딕" pitchFamily="50" charset="-127"/>
                <a:cs typeface="Arial" pitchFamily="34" charset="0"/>
              </a:rPr>
              <a:t>   </a:t>
            </a:r>
            <a:endParaRPr lang="en-US" altLang="ko-KR" sz="2000" kern="0" dirty="0">
              <a:ea typeface="맑은 고딕" pitchFamily="50" charset="-127"/>
              <a:cs typeface="Arial" pitchFamily="34" charset="0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kern="0" dirty="0" smtClean="0">
                <a:ea typeface="맑은 고딕" pitchFamily="50" charset="-127"/>
                <a:cs typeface="Arial" pitchFamily="34" charset="0"/>
              </a:rPr>
              <a:t>   - Cables and others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n-US" altLang="ko-KR" sz="2000" b="1" kern="0" dirty="0" smtClean="0">
                <a:ea typeface="맑은 고딕" pitchFamily="50" charset="-127"/>
                <a:cs typeface="Arial" pitchFamily="34" charset="0"/>
              </a:rPr>
              <a:t>5. Colored or  White screen for background (Option)</a:t>
            </a:r>
            <a:endParaRPr lang="en-US" altLang="ko-KR" sz="2000" b="1" kern="0" dirty="0"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System Components</a:t>
            </a:r>
            <a:r>
              <a:rPr lang="ko-KR" altLang="en-US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50179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92888"/>
            <a:ext cx="611188" cy="365125"/>
          </a:xfrm>
          <a:noFill/>
        </p:spPr>
        <p:txBody>
          <a:bodyPr/>
          <a:lstStyle/>
          <a:p>
            <a:fld id="{C06E0445-CCF8-4E96-875D-C665CA0404AC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5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180" name="TextBox 7"/>
          <p:cNvSpPr txBox="1">
            <a:spLocks noChangeArrowheads="1"/>
          </p:cNvSpPr>
          <p:nvPr/>
        </p:nvSpPr>
        <p:spPr bwMode="auto">
          <a:xfrm>
            <a:off x="556079" y="5026615"/>
            <a:ext cx="43268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solidFill>
                  <a:srgbClr val="2213DF"/>
                </a:solidFill>
              </a:rPr>
              <a:t>Video Polygraph Analyzer</a:t>
            </a:r>
          </a:p>
          <a:p>
            <a:r>
              <a:rPr lang="en-US" altLang="ko-KR" sz="1800" b="1" dirty="0" smtClean="0">
                <a:solidFill>
                  <a:srgbClr val="2213DF"/>
                </a:solidFill>
              </a:rPr>
              <a:t>[Desktop PC recommended or NT PC]</a:t>
            </a:r>
          </a:p>
          <a:p>
            <a:r>
              <a:rPr lang="en-US" altLang="ko-KR" sz="1800" b="1" dirty="0" smtClean="0">
                <a:solidFill>
                  <a:srgbClr val="2213DF"/>
                </a:solidFill>
              </a:rPr>
              <a:t> + Program installed</a:t>
            </a:r>
            <a:endParaRPr lang="ko-KR" altLang="en-US" sz="1800" b="1" dirty="0">
              <a:solidFill>
                <a:srgbClr val="2213DF"/>
              </a:solidFill>
            </a:endParaRPr>
          </a:p>
        </p:txBody>
      </p:sp>
      <p:sp>
        <p:nvSpPr>
          <p:cNvPr id="50181" name="TextBox 9"/>
          <p:cNvSpPr txBox="1">
            <a:spLocks noChangeArrowheads="1"/>
          </p:cNvSpPr>
          <p:nvPr/>
        </p:nvSpPr>
        <p:spPr bwMode="auto">
          <a:xfrm>
            <a:off x="6318239" y="4522426"/>
            <a:ext cx="18389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 dirty="0" smtClean="0">
                <a:solidFill>
                  <a:srgbClr val="2213DF"/>
                </a:solidFill>
              </a:rPr>
              <a:t>- Camera</a:t>
            </a:r>
            <a:endParaRPr lang="en-US" altLang="ko-KR" sz="1800" b="1" dirty="0">
              <a:solidFill>
                <a:srgbClr val="2213DF"/>
              </a:solidFill>
            </a:endParaRPr>
          </a:p>
          <a:p>
            <a:r>
              <a:rPr lang="en-US" altLang="ko-KR" sz="1800" b="1" dirty="0" smtClean="0">
                <a:solidFill>
                  <a:srgbClr val="2213DF"/>
                </a:solidFill>
              </a:rPr>
              <a:t> (White screen)</a:t>
            </a:r>
          </a:p>
          <a:p>
            <a:r>
              <a:rPr lang="en-US" altLang="ko-KR" sz="1800" b="1" dirty="0" smtClean="0">
                <a:solidFill>
                  <a:srgbClr val="2213DF"/>
                </a:solidFill>
              </a:rPr>
              <a:t>- Others</a:t>
            </a:r>
            <a:endParaRPr lang="en-US" altLang="ko-KR" sz="1800" b="1" dirty="0">
              <a:solidFill>
                <a:srgbClr val="2213DF"/>
              </a:solidFill>
            </a:endParaRPr>
          </a:p>
        </p:txBody>
      </p:sp>
      <p:grpSp>
        <p:nvGrpSpPr>
          <p:cNvPr id="50182" name="그룹 10"/>
          <p:cNvGrpSpPr>
            <a:grpSpLocks/>
          </p:cNvGrpSpPr>
          <p:nvPr/>
        </p:nvGrpSpPr>
        <p:grpSpPr bwMode="auto">
          <a:xfrm>
            <a:off x="702370" y="1209996"/>
            <a:ext cx="7542213" cy="3505200"/>
            <a:chOff x="323850" y="1196975"/>
            <a:chExt cx="7542213" cy="3505200"/>
          </a:xfrm>
        </p:grpSpPr>
        <p:pic>
          <p:nvPicPr>
            <p:cNvPr id="50183" name="그림 4" descr="2011-12-13_17.46.05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625" y="1196975"/>
              <a:ext cx="2357438" cy="314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그림 5" descr="마이크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8613" y="2492375"/>
              <a:ext cx="576262" cy="49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5" name="그림 6" descr="Lie detector VibraImag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850" y="1844675"/>
              <a:ext cx="317182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6" name="TextBox 8"/>
            <p:cNvSpPr txBox="1">
              <a:spLocks noChangeArrowheads="1"/>
            </p:cNvSpPr>
            <p:nvPr/>
          </p:nvSpPr>
          <p:spPr bwMode="auto">
            <a:xfrm>
              <a:off x="3713582" y="3068638"/>
              <a:ext cx="13580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2213DF"/>
                  </a:solidFill>
                </a:rPr>
                <a:t>microphone</a:t>
              </a:r>
              <a:endParaRPr lang="en-US" altLang="ko-KR" sz="1600" b="1" dirty="0">
                <a:solidFill>
                  <a:srgbClr val="2213DF"/>
                </a:solidFill>
              </a:endParaRPr>
            </a:p>
          </p:txBody>
        </p:sp>
        <p:sp>
          <p:nvSpPr>
            <p:cNvPr id="50187" name="왼쪽/오른쪽 화살표 10"/>
            <p:cNvSpPr>
              <a:spLocks noChangeArrowheads="1"/>
            </p:cNvSpPr>
            <p:nvPr/>
          </p:nvSpPr>
          <p:spPr bwMode="auto">
            <a:xfrm>
              <a:off x="3276600" y="3789363"/>
              <a:ext cx="1943100" cy="144462"/>
            </a:xfrm>
            <a:prstGeom prst="leftRightArrow">
              <a:avLst>
                <a:gd name="adj1" fmla="val 50000"/>
                <a:gd name="adj2" fmla="val 4981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ko-KR" altLang="en-US">
                <a:ea typeface="굴림체" pitchFamily="49" charset="-127"/>
              </a:endParaRPr>
            </a:p>
          </p:txBody>
        </p:sp>
        <p:sp>
          <p:nvSpPr>
            <p:cNvPr id="50188" name="왼쪽 화살표 11"/>
            <p:cNvSpPr>
              <a:spLocks noChangeArrowheads="1"/>
            </p:cNvSpPr>
            <p:nvPr/>
          </p:nvSpPr>
          <p:spPr bwMode="auto">
            <a:xfrm>
              <a:off x="2987675" y="2708275"/>
              <a:ext cx="936625" cy="73025"/>
            </a:xfrm>
            <a:prstGeom prst="leftArrow">
              <a:avLst>
                <a:gd name="adj1" fmla="val 50000"/>
                <a:gd name="adj2" fmla="val 4934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ko-KR" altLang="en-US">
                <a:ea typeface="굴림체" pitchFamily="49" charset="-127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Interview mode</a:t>
            </a:r>
            <a:r>
              <a:rPr lang="ko-KR" altLang="en-US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50179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92888"/>
            <a:ext cx="611188" cy="365125"/>
          </a:xfrm>
          <a:noFill/>
        </p:spPr>
        <p:txBody>
          <a:bodyPr/>
          <a:lstStyle/>
          <a:p>
            <a:fld id="{C06E0445-CCF8-4E96-875D-C665CA0404AC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6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2375"/>
            <a:ext cx="6858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1402018" y="5805891"/>
            <a:ext cx="1872702" cy="43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VIBRASYSTEM</a:t>
            </a:r>
            <a:endParaRPr lang="ko-KR" altLang="en-US" sz="1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2122288" y="4365351"/>
            <a:ext cx="216081" cy="1440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3418774" y="1484271"/>
            <a:ext cx="1368513" cy="43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Camera</a:t>
            </a:r>
            <a:endParaRPr lang="ko-KR" altLang="en-US" sz="1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3634855" y="1916433"/>
            <a:ext cx="360136" cy="10804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1762153" y="1484271"/>
            <a:ext cx="1368513" cy="43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Testee</a:t>
            </a:r>
            <a:endParaRPr lang="ko-KR" altLang="en-US" sz="1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>
            <a:off x="2554451" y="1916433"/>
            <a:ext cx="216080" cy="576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6299853" y="1916433"/>
            <a:ext cx="1" cy="7202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147423" y="1484271"/>
            <a:ext cx="2592971" cy="43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VibraImage</a:t>
            </a:r>
            <a:endParaRPr lang="ko-KR" altLang="en-US" sz="1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5038"/>
            <a:ext cx="9142413" cy="465296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0" y="0"/>
            <a:ext cx="9142413" cy="2132013"/>
          </a:xfrm>
          <a:prstGeom prst="rect">
            <a:avLst/>
          </a:prstGeom>
          <a:solidFill>
            <a:srgbClr val="FFCCFF"/>
          </a:solidFill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4400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</a:t>
            </a:r>
            <a:r>
              <a:rPr lang="en-US" altLang="ko-KR" sz="44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VIDEO POLYGRAPH-</a:t>
            </a:r>
            <a:endParaRPr lang="en-US" altLang="ko-KR" sz="4800" b="1" dirty="0" smtClean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algn="ctr" defTabSz="809625"/>
            <a:r>
              <a:rPr lang="en-US" altLang="ko-KR" sz="48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Interview</a:t>
            </a:r>
            <a:endParaRPr lang="ko-KR" altLang="en-US" sz="36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66564" name="Picture 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789363"/>
            <a:ext cx="4652963" cy="273685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66566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569325" y="6492875"/>
            <a:ext cx="611188" cy="365125"/>
          </a:xfrm>
          <a:noFill/>
        </p:spPr>
        <p:txBody>
          <a:bodyPr/>
          <a:lstStyle/>
          <a:p>
            <a:fld id="{4BBF905C-2A54-41CE-9EC5-F1F88B4699C4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7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143592" y="2444752"/>
            <a:ext cx="5909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World First VIDEO POLYGRAPH system</a:t>
            </a:r>
          </a:p>
          <a:p>
            <a:r>
              <a:rPr lang="en-US" altLang="ko-KR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For Interview and Statement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32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Product Overview</a:t>
            </a:r>
            <a:endParaRPr lang="ko-KR" altLang="en-US" sz="32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755650" y="2419350"/>
            <a:ext cx="863600" cy="720725"/>
          </a:xfrm>
          <a:prstGeom prst="rect">
            <a:avLst/>
          </a:prstGeom>
          <a:noFill/>
          <a:ln w="25282">
            <a:solidFill>
              <a:srgbClr val="89A4A7"/>
            </a:solidFill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1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criminal</a:t>
            </a:r>
            <a:endParaRPr lang="en-US" altLang="ko-KR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7588" name="AutoShape 6"/>
          <p:cNvSpPr>
            <a:spLocks noChangeArrowheads="1"/>
          </p:cNvSpPr>
          <p:nvPr/>
        </p:nvSpPr>
        <p:spPr bwMode="auto">
          <a:xfrm>
            <a:off x="3057525" y="2276475"/>
            <a:ext cx="2162175" cy="792163"/>
          </a:xfrm>
          <a:prstGeom prst="roundRect">
            <a:avLst>
              <a:gd name="adj" fmla="val 2671"/>
            </a:avLst>
          </a:prstGeom>
          <a:solidFill>
            <a:srgbClr val="92D050">
              <a:alpha val="34901"/>
            </a:srgbClr>
          </a:solidFill>
          <a:ln w="25282">
            <a:noFill/>
            <a:round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VIDEO POLYGRAPH</a:t>
            </a:r>
            <a:endParaRPr lang="ko-KR" altLang="en-US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7018338" y="2347913"/>
            <a:ext cx="1730375" cy="863600"/>
          </a:xfrm>
          <a:prstGeom prst="rect">
            <a:avLst/>
          </a:prstGeom>
          <a:noFill/>
          <a:ln w="25282">
            <a:solidFill>
              <a:srgbClr val="89A4A7"/>
            </a:solidFill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16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Lie Probability Index (%)</a:t>
            </a:r>
            <a:endParaRPr lang="ko-KR" altLang="en-US" sz="1600" b="1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7590" name="AutoShape 8"/>
          <p:cNvSpPr>
            <a:spLocks noChangeArrowheads="1"/>
          </p:cNvSpPr>
          <p:nvPr/>
        </p:nvSpPr>
        <p:spPr bwMode="auto">
          <a:xfrm>
            <a:off x="1762125" y="2636838"/>
            <a:ext cx="1295400" cy="285750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BFBFBF"/>
          </a:solidFill>
          <a:ln w="25282">
            <a:noFill/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67591" name="Rectangle 9"/>
          <p:cNvSpPr>
            <a:spLocks noChangeArrowheads="1"/>
          </p:cNvSpPr>
          <p:nvPr/>
        </p:nvSpPr>
        <p:spPr bwMode="auto">
          <a:xfrm>
            <a:off x="1979613" y="2400300"/>
            <a:ext cx="800100" cy="33655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wrap="none" lIns="89910" tIns="46713" rIns="89910" bIns="46713"/>
          <a:lstStyle/>
          <a:p>
            <a:pPr defTabSz="809625"/>
            <a:r>
              <a:rPr lang="en-US" altLang="ko-KR" sz="1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camera</a:t>
            </a:r>
            <a:endParaRPr lang="ko-KR" altLang="en-US" sz="1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7592" name="AutoShape 10"/>
          <p:cNvSpPr>
            <a:spLocks noChangeArrowheads="1"/>
          </p:cNvSpPr>
          <p:nvPr/>
        </p:nvSpPr>
        <p:spPr bwMode="auto">
          <a:xfrm>
            <a:off x="5291138" y="2636838"/>
            <a:ext cx="1584325" cy="285750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BFBFBF"/>
          </a:solidFill>
          <a:ln w="25282">
            <a:noFill/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67593" name="Rectangle 11"/>
          <p:cNvSpPr>
            <a:spLocks noChangeArrowheads="1"/>
          </p:cNvSpPr>
          <p:nvPr/>
        </p:nvSpPr>
        <p:spPr bwMode="auto">
          <a:xfrm>
            <a:off x="3203575" y="3282950"/>
            <a:ext cx="2087563" cy="2162175"/>
          </a:xfrm>
          <a:prstGeom prst="rect">
            <a:avLst/>
          </a:prstGeom>
          <a:noFill/>
          <a:ln w="25282">
            <a:solidFill>
              <a:srgbClr val="7F7F7F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67595" name="Rectangle 13"/>
          <p:cNvSpPr>
            <a:spLocks noChangeArrowheads="1"/>
          </p:cNvSpPr>
          <p:nvPr/>
        </p:nvSpPr>
        <p:spPr bwMode="auto">
          <a:xfrm>
            <a:off x="323850" y="1987550"/>
            <a:ext cx="8567738" cy="3960813"/>
          </a:xfrm>
          <a:prstGeom prst="rect">
            <a:avLst/>
          </a:prstGeom>
          <a:noFill/>
          <a:ln w="25282">
            <a:solidFill>
              <a:srgbClr val="7F7F7F"/>
            </a:solidFill>
            <a:miter lim="800000"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67596" name="Rectangle 14"/>
          <p:cNvSpPr>
            <a:spLocks noChangeArrowheads="1"/>
          </p:cNvSpPr>
          <p:nvPr/>
        </p:nvSpPr>
        <p:spPr bwMode="auto">
          <a:xfrm>
            <a:off x="5580063" y="4435475"/>
            <a:ext cx="1011237" cy="30638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wrap="none" lIns="89910" tIns="46713" rIns="89910" bIns="46713"/>
          <a:lstStyle/>
          <a:p>
            <a:pPr defTabSz="809625"/>
            <a:r>
              <a:rPr lang="en-US" altLang="ko-KR" sz="14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analysis</a:t>
            </a:r>
            <a:endParaRPr lang="ko-KR" altLang="en-US" sz="1400" b="1" dirty="0">
              <a:solidFill>
                <a:srgbClr val="0070C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7597" name="Rectangle 15"/>
          <p:cNvSpPr>
            <a:spLocks noChangeArrowheads="1"/>
          </p:cNvSpPr>
          <p:nvPr/>
        </p:nvSpPr>
        <p:spPr bwMode="auto">
          <a:xfrm>
            <a:off x="5508625" y="2349092"/>
            <a:ext cx="1323975" cy="287611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wrap="none" lIns="89910" tIns="46713" rIns="89910" bIns="46713"/>
          <a:lstStyle/>
          <a:p>
            <a:pPr algn="ctr" defTabSz="809625"/>
            <a:r>
              <a:rPr lang="en-US" altLang="ko-KR" sz="14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program</a:t>
            </a:r>
            <a:endParaRPr lang="ko-KR" altLang="en-US" sz="14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grpSp>
        <p:nvGrpSpPr>
          <p:cNvPr id="67598" name="Group 16"/>
          <p:cNvGrpSpPr>
            <a:grpSpLocks/>
          </p:cNvGrpSpPr>
          <p:nvPr/>
        </p:nvGrpSpPr>
        <p:grpSpPr bwMode="auto">
          <a:xfrm>
            <a:off x="7015163" y="3567113"/>
            <a:ext cx="1738312" cy="1131887"/>
            <a:chOff x="4419" y="2247"/>
            <a:chExt cx="1095" cy="713"/>
          </a:xfrm>
        </p:grpSpPr>
        <p:pic>
          <p:nvPicPr>
            <p:cNvPr id="6761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9" y="2247"/>
              <a:ext cx="1095" cy="713"/>
            </a:xfrm>
            <a:prstGeom prst="rect">
              <a:avLst/>
            </a:prstGeom>
            <a:noFill/>
            <a:ln w="25282">
              <a:noFill/>
              <a:miter lim="800000"/>
              <a:headEnd/>
              <a:tailEnd/>
            </a:ln>
          </p:spPr>
        </p:pic>
        <p:sp>
          <p:nvSpPr>
            <p:cNvPr id="67615" name="Freeform 21"/>
            <p:cNvSpPr>
              <a:spLocks noChangeArrowheads="1"/>
            </p:cNvSpPr>
            <p:nvPr/>
          </p:nvSpPr>
          <p:spPr bwMode="auto">
            <a:xfrm>
              <a:off x="4466" y="2612"/>
              <a:ext cx="998" cy="0"/>
            </a:xfrm>
            <a:custGeom>
              <a:avLst/>
              <a:gdLst>
                <a:gd name="T0" fmla="*/ 0 w 998"/>
                <a:gd name="T1" fmla="*/ 998 w 998"/>
                <a:gd name="T2" fmla="*/ 0 60000 65536"/>
                <a:gd name="T3" fmla="*/ 0 60000 65536"/>
                <a:gd name="T4" fmla="*/ 0 w 998"/>
                <a:gd name="T5" fmla="*/ 998 w 998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998">
                  <a:moveTo>
                    <a:pt x="0" y="0"/>
                  </a:moveTo>
                  <a:lnTo>
                    <a:pt x="998" y="0"/>
                  </a:lnTo>
                </a:path>
              </a:pathLst>
            </a:custGeom>
            <a:noFill/>
            <a:ln w="9376" cmpd="sng">
              <a:solidFill>
                <a:srgbClr val="B6DCDF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ko-KR" altLang="en-US"/>
            </a:p>
          </p:txBody>
        </p:sp>
      </p:grpSp>
      <p:pic>
        <p:nvPicPr>
          <p:cNvPr id="6759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649788"/>
            <a:ext cx="1655763" cy="100965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67600" name="Freeform 23"/>
          <p:cNvSpPr>
            <a:spLocks/>
          </p:cNvSpPr>
          <p:nvPr/>
        </p:nvSpPr>
        <p:spPr bwMode="auto">
          <a:xfrm>
            <a:off x="5362575" y="4795838"/>
            <a:ext cx="1655763" cy="0"/>
          </a:xfrm>
          <a:custGeom>
            <a:avLst/>
            <a:gdLst>
              <a:gd name="T0" fmla="*/ 0 w 1043"/>
              <a:gd name="T1" fmla="*/ 2147483647 w 1043"/>
              <a:gd name="T2" fmla="*/ 0 60000 65536"/>
              <a:gd name="T3" fmla="*/ 0 60000 65536"/>
              <a:gd name="T4" fmla="*/ 0 w 1043"/>
              <a:gd name="T5" fmla="*/ 1043 w 104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43">
                <a:moveTo>
                  <a:pt x="0" y="0"/>
                </a:moveTo>
                <a:lnTo>
                  <a:pt x="1043" y="0"/>
                </a:lnTo>
              </a:path>
            </a:pathLst>
          </a:custGeom>
          <a:noFill/>
          <a:ln w="63344" cmpd="sng">
            <a:solidFill>
              <a:srgbClr val="FFC000"/>
            </a:solidFill>
            <a:prstDash val="dash"/>
            <a:round/>
            <a:headEnd/>
            <a:tailEnd type="triangle" w="lg" len="lg"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67601" name="Rectangle 24"/>
          <p:cNvSpPr>
            <a:spLocks noChangeArrowheads="1"/>
          </p:cNvSpPr>
          <p:nvPr/>
        </p:nvSpPr>
        <p:spPr bwMode="auto">
          <a:xfrm>
            <a:off x="8242300" y="3714750"/>
            <a:ext cx="468313" cy="234950"/>
          </a:xfrm>
          <a:prstGeom prst="rect">
            <a:avLst/>
          </a:prstGeom>
          <a:solidFill>
            <a:srgbClr val="D9D9D9">
              <a:alpha val="45882"/>
            </a:srgbClr>
          </a:solidFill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14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70</a:t>
            </a:r>
          </a:p>
        </p:txBody>
      </p:sp>
      <p:sp>
        <p:nvSpPr>
          <p:cNvPr id="67602" name="Rectangle 25"/>
          <p:cNvSpPr>
            <a:spLocks noChangeArrowheads="1"/>
          </p:cNvSpPr>
          <p:nvPr/>
        </p:nvSpPr>
        <p:spPr bwMode="auto">
          <a:xfrm>
            <a:off x="322263" y="981075"/>
            <a:ext cx="8570912" cy="627063"/>
          </a:xfrm>
          <a:prstGeom prst="rect">
            <a:avLst/>
          </a:prstGeom>
          <a:solidFill>
            <a:srgbClr val="92D050">
              <a:alpha val="45097"/>
            </a:srgbClr>
          </a:solidFill>
          <a:ln w="9376">
            <a:solidFill>
              <a:srgbClr val="BBE0E3"/>
            </a:solidFill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VIDEO PLOYGRAPH – Interview &amp; Testimony</a:t>
            </a: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7603" name="Rectangle 26"/>
          <p:cNvSpPr>
            <a:spLocks noChangeArrowheads="1"/>
          </p:cNvSpPr>
          <p:nvPr/>
        </p:nvSpPr>
        <p:spPr bwMode="auto">
          <a:xfrm>
            <a:off x="755650" y="6013988"/>
            <a:ext cx="7847013" cy="5842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defTabSz="809625"/>
            <a:r>
              <a:rPr lang="en-US" altLang="ko-KR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VIDEO POLYGRAPH solution was developed and collaborated by Korean Government Funding from 2013 – 2015 year </a:t>
            </a:r>
          </a:p>
          <a:p>
            <a:pPr defTabSz="809625"/>
            <a:r>
              <a:rPr lang="en-US" altLang="ko-KR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(Korean Police Agency, Korea Univ. </a:t>
            </a:r>
            <a:r>
              <a:rPr lang="en-US" altLang="ko-KR" sz="16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SangMyung</a:t>
            </a:r>
            <a:r>
              <a:rPr lang="en-US" altLang="ko-KR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</a:t>
            </a:r>
            <a:r>
              <a:rPr lang="en-US" altLang="ko-KR" sz="16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Univ</a:t>
            </a:r>
            <a:r>
              <a:rPr lang="en-US" altLang="ko-KR" sz="16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VIBRASYSTEM)</a:t>
            </a:r>
            <a:endParaRPr lang="ko-KR" altLang="en-US" sz="16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67605" name="Picture 28"/>
          <p:cNvPicPr>
            <a:picLocks noChangeAspect="1" noChangeArrowheads="1"/>
          </p:cNvPicPr>
          <p:nvPr/>
        </p:nvPicPr>
        <p:blipFill>
          <a:blip r:embed="rId4" cstate="print">
            <a:lum bright="14000" contrast="48000"/>
          </a:blip>
          <a:srcRect/>
          <a:stretch>
            <a:fillRect/>
          </a:stretch>
        </p:blipFill>
        <p:spPr bwMode="auto">
          <a:xfrm>
            <a:off x="395288" y="3860800"/>
            <a:ext cx="1477962" cy="115887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grpSp>
        <p:nvGrpSpPr>
          <p:cNvPr id="67606" name="Group 29"/>
          <p:cNvGrpSpPr>
            <a:grpSpLocks/>
          </p:cNvGrpSpPr>
          <p:nvPr/>
        </p:nvGrpSpPr>
        <p:grpSpPr bwMode="auto">
          <a:xfrm>
            <a:off x="3417888" y="3646488"/>
            <a:ext cx="1655762" cy="1724025"/>
            <a:chOff x="2153" y="2297"/>
            <a:chExt cx="1043" cy="1086"/>
          </a:xfrm>
        </p:grpSpPr>
        <p:pic>
          <p:nvPicPr>
            <p:cNvPr id="67611" name="Picture 3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3" y="2297"/>
              <a:ext cx="1043" cy="1086"/>
            </a:xfrm>
            <a:prstGeom prst="rect">
              <a:avLst/>
            </a:prstGeom>
            <a:noFill/>
            <a:ln w="25282">
              <a:noFill/>
              <a:miter lim="800000"/>
              <a:headEnd/>
              <a:tailEnd/>
            </a:ln>
          </p:spPr>
        </p:pic>
        <p:pic>
          <p:nvPicPr>
            <p:cNvPr id="67612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28" y="2452"/>
              <a:ext cx="722" cy="441"/>
            </a:xfrm>
            <a:prstGeom prst="rect">
              <a:avLst/>
            </a:prstGeom>
            <a:noFill/>
            <a:ln w="25282">
              <a:noFill/>
              <a:miter lim="800000"/>
              <a:headEnd/>
              <a:tailEnd/>
            </a:ln>
          </p:spPr>
        </p:pic>
        <p:pic>
          <p:nvPicPr>
            <p:cNvPr id="67613" name="Picture 32"/>
            <p:cNvPicPr>
              <a:picLocks noChangeAspect="1" noChangeArrowheads="1"/>
            </p:cNvPicPr>
            <p:nvPr/>
          </p:nvPicPr>
          <p:blipFill>
            <a:blip r:embed="rId7" cstate="print">
              <a:lum bright="14000" contrast="48000"/>
            </a:blip>
            <a:srcRect/>
            <a:stretch>
              <a:fillRect/>
            </a:stretch>
          </p:blipFill>
          <p:spPr bwMode="auto">
            <a:xfrm>
              <a:off x="2351" y="2499"/>
              <a:ext cx="137" cy="108"/>
            </a:xfrm>
            <a:prstGeom prst="rect">
              <a:avLst/>
            </a:prstGeom>
            <a:noFill/>
            <a:ln w="25282">
              <a:noFill/>
              <a:miter lim="800000"/>
              <a:headEnd/>
              <a:tailEnd/>
            </a:ln>
          </p:spPr>
        </p:pic>
      </p:grpSp>
      <p:pic>
        <p:nvPicPr>
          <p:cNvPr id="67607" name="Picture 3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46563" y="3429000"/>
            <a:ext cx="509587" cy="35718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</p:pic>
      <p:sp>
        <p:nvSpPr>
          <p:cNvPr id="67608" name="Freeform 37"/>
          <p:cNvSpPr>
            <a:spLocks/>
          </p:cNvSpPr>
          <p:nvPr/>
        </p:nvSpPr>
        <p:spPr bwMode="auto">
          <a:xfrm>
            <a:off x="1908175" y="3552825"/>
            <a:ext cx="2409825" cy="522288"/>
          </a:xfrm>
          <a:custGeom>
            <a:avLst/>
            <a:gdLst>
              <a:gd name="T0" fmla="*/ 0 w 1518"/>
              <a:gd name="T1" fmla="*/ 2147483647 h 329"/>
              <a:gd name="T2" fmla="*/ 2147483647 w 1518"/>
              <a:gd name="T3" fmla="*/ 0 h 329"/>
              <a:gd name="T4" fmla="*/ 0 60000 65536"/>
              <a:gd name="T5" fmla="*/ 0 60000 65536"/>
              <a:gd name="T6" fmla="*/ 0 w 1518"/>
              <a:gd name="T7" fmla="*/ 0 h 329"/>
              <a:gd name="T8" fmla="*/ 1518 w 1518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8" h="329">
                <a:moveTo>
                  <a:pt x="0" y="329"/>
                </a:moveTo>
                <a:lnTo>
                  <a:pt x="1518" y="0"/>
                </a:lnTo>
              </a:path>
            </a:pathLst>
          </a:custGeom>
          <a:noFill/>
          <a:ln w="63344" cmpd="sng">
            <a:solidFill>
              <a:srgbClr val="FFC000"/>
            </a:solidFill>
            <a:prstDash val="dash"/>
            <a:round/>
            <a:headEnd/>
            <a:tailEnd type="triangle" w="lg" len="lg"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67609" name="Rectangle 38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67610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569325" y="6492875"/>
            <a:ext cx="611188" cy="365125"/>
          </a:xfrm>
          <a:noFill/>
        </p:spPr>
        <p:txBody>
          <a:bodyPr/>
          <a:lstStyle/>
          <a:p>
            <a:fld id="{4E239B0D-1BE9-4A3F-9EDF-37496E41AEF8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8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1834180" y="3429000"/>
            <a:ext cx="1143000" cy="30638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wrap="none" lIns="89910" tIns="46713" rIns="89910" bIns="46713"/>
          <a:lstStyle/>
          <a:p>
            <a:pPr defTabSz="809625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Capture video</a:t>
            </a:r>
          </a:p>
          <a:p>
            <a:pPr defTabSz="809625"/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image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41275"/>
            <a:ext cx="6986588" cy="565150"/>
          </a:xfrm>
        </p:spPr>
        <p:txBody>
          <a:bodyPr lIns="91361" tIns="45653" rIns="91361" bIns="45653"/>
          <a:lstStyle/>
          <a:p>
            <a:pPr algn="l" defTabSz="809625" eaLnBrk="1" hangingPunct="1">
              <a:lnSpc>
                <a:spcPct val="100000"/>
              </a:lnSpc>
            </a:pPr>
            <a:r>
              <a:rPr lang="en-US" altLang="ko-KR" sz="28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New Generating Question Process</a:t>
            </a:r>
            <a:endParaRPr lang="ko-KR" altLang="en-US" sz="2800" b="1" dirty="0" smtClean="0">
              <a:solidFill>
                <a:srgbClr val="FFFFFF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68624" name="Rectangle 21"/>
          <p:cNvSpPr>
            <a:spLocks noChangeArrowheads="1"/>
          </p:cNvSpPr>
          <p:nvPr/>
        </p:nvSpPr>
        <p:spPr bwMode="auto">
          <a:xfrm>
            <a:off x="3122613" y="621506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68625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8642350" y="6526213"/>
            <a:ext cx="611188" cy="365125"/>
          </a:xfrm>
          <a:noFill/>
        </p:spPr>
        <p:txBody>
          <a:bodyPr/>
          <a:lstStyle/>
          <a:p>
            <a:fld id="{FD4660C4-F995-4D38-87AC-734CA9B88C42}" type="slidenum">
              <a:rPr lang="ko-KR" altLang="en-US" smtClean="0">
                <a:latin typeface="맑은 고딕" pitchFamily="50" charset="-127"/>
                <a:ea typeface="맑은 고딕" pitchFamily="50" charset="-127"/>
              </a:rPr>
              <a:pPr/>
              <a:t>9</a:t>
            </a:fld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904875" y="1614493"/>
            <a:ext cx="7834313" cy="1006475"/>
          </a:xfrm>
          <a:prstGeom prst="roundRect">
            <a:avLst>
              <a:gd name="adj" fmla="val 264"/>
            </a:avLst>
          </a:prstGeom>
          <a:solidFill>
            <a:srgbClr val="FFFFFF"/>
          </a:solidFill>
          <a:ln w="25282">
            <a:solidFill>
              <a:srgbClr val="BBE0E3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4716463" y="2754312"/>
            <a:ext cx="7937" cy="674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25"/>
              </a:cxn>
            </a:cxnLst>
            <a:rect l="0" t="0" r="r" b="b"/>
            <a:pathLst>
              <a:path w="5" h="425">
                <a:moveTo>
                  <a:pt x="0" y="0"/>
                </a:moveTo>
                <a:lnTo>
                  <a:pt x="5" y="425"/>
                </a:lnTo>
              </a:path>
            </a:pathLst>
          </a:custGeom>
          <a:noFill/>
          <a:ln w="63344" cmpd="sng">
            <a:solidFill>
              <a:srgbClr val="FF9900"/>
            </a:solidFill>
            <a:round/>
            <a:headEnd/>
            <a:tailEnd type="triangle" w="lg" len="lg"/>
          </a:ln>
          <a:effectLst>
            <a:outerShdw dist="19924" dir="5400000" algn="ctr" rotWithShape="0">
              <a:srgbClr val="000000"/>
            </a:outerShdw>
          </a:effectLst>
        </p:spPr>
        <p:txBody>
          <a:bodyPr wrap="none"/>
          <a:lstStyle/>
          <a:p>
            <a:pPr>
              <a:defRPr/>
            </a:pPr>
            <a:endParaRPr lang="ko-KR" altLang="en-US">
              <a:ea typeface="+mn-ea"/>
              <a:cs typeface="Arial" pitchFamily="34" charset="0"/>
            </a:endParaRPr>
          </a:p>
        </p:txBody>
      </p:sp>
      <p:sp>
        <p:nvSpPr>
          <p:cNvPr id="20" name="Freeform 7"/>
          <p:cNvSpPr>
            <a:spLocks noChangeArrowheads="1"/>
          </p:cNvSpPr>
          <p:nvPr/>
        </p:nvSpPr>
        <p:spPr bwMode="auto">
          <a:xfrm>
            <a:off x="4713288" y="1685930"/>
            <a:ext cx="0" cy="1006475"/>
          </a:xfrm>
          <a:custGeom>
            <a:avLst/>
            <a:gdLst>
              <a:gd name="T0" fmla="*/ 0 h 634"/>
              <a:gd name="T1" fmla="*/ 2147483647 h 634"/>
              <a:gd name="T2" fmla="*/ 0 60000 65536"/>
              <a:gd name="T3" fmla="*/ 0 60000 65536"/>
              <a:gd name="T4" fmla="*/ 0 h 634"/>
              <a:gd name="T5" fmla="*/ 634 h 63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34">
                <a:moveTo>
                  <a:pt x="0" y="0"/>
                </a:moveTo>
                <a:lnTo>
                  <a:pt x="0" y="634"/>
                </a:lnTo>
              </a:path>
            </a:pathLst>
          </a:custGeom>
          <a:noFill/>
          <a:ln w="9376" cmpd="sng">
            <a:solidFill>
              <a:srgbClr val="B6DCDF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104900" y="1781180"/>
            <a:ext cx="3619500" cy="711200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defTabSz="809625"/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1st   </a:t>
            </a:r>
            <a:r>
              <a:rPr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State Tracking </a:t>
            </a:r>
          </a:p>
          <a:p>
            <a:pPr defTabSz="809625"/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   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ST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  <a:endParaRPr lang="en-US" altLang="ko-KR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792663" y="1814518"/>
            <a:ext cx="3870325" cy="709612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defTabSz="809625"/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2nd    </a:t>
            </a:r>
            <a:r>
              <a:rPr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Adaptive Preparation</a:t>
            </a:r>
          </a:p>
          <a:p>
            <a:pPr defTabSz="809625"/>
            <a:r>
              <a:rPr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      </a:t>
            </a:r>
            <a:r>
              <a:rPr lang="en-US" altLang="ko-KR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</a:t>
            </a:r>
            <a:r>
              <a:rPr lang="en-US" altLang="ko-KR" sz="2000" b="1" dirty="0" smtClean="0">
                <a:solidFill>
                  <a:srgbClr val="333399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AP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  <a:endParaRPr lang="en-US" altLang="ko-KR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898525" y="3567702"/>
            <a:ext cx="7840663" cy="1006475"/>
          </a:xfrm>
          <a:prstGeom prst="roundRect">
            <a:avLst>
              <a:gd name="adj" fmla="val 264"/>
            </a:avLst>
          </a:prstGeom>
          <a:solidFill>
            <a:srgbClr val="FFFFFF"/>
          </a:solidFill>
          <a:ln w="25282">
            <a:solidFill>
              <a:srgbClr val="BBE0E3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4" name="Freeform 11"/>
          <p:cNvSpPr>
            <a:spLocks noChangeArrowheads="1"/>
          </p:cNvSpPr>
          <p:nvPr/>
        </p:nvSpPr>
        <p:spPr bwMode="auto">
          <a:xfrm>
            <a:off x="4710113" y="3567702"/>
            <a:ext cx="0" cy="1006475"/>
          </a:xfrm>
          <a:custGeom>
            <a:avLst/>
            <a:gdLst>
              <a:gd name="T0" fmla="*/ 0 h 634"/>
              <a:gd name="T1" fmla="*/ 2147483647 h 634"/>
              <a:gd name="T2" fmla="*/ 0 60000 65536"/>
              <a:gd name="T3" fmla="*/ 0 60000 65536"/>
              <a:gd name="T4" fmla="*/ 0 h 634"/>
              <a:gd name="T5" fmla="*/ 634 h 634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634">
                <a:moveTo>
                  <a:pt x="0" y="0"/>
                </a:moveTo>
                <a:lnTo>
                  <a:pt x="0" y="634"/>
                </a:lnTo>
              </a:path>
            </a:pathLst>
          </a:custGeom>
          <a:noFill/>
          <a:ln w="9376" cmpd="sng">
            <a:solidFill>
              <a:srgbClr val="B6DCDF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998538" y="3686765"/>
            <a:ext cx="3525837" cy="7064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defTabSz="809625"/>
            <a:r>
              <a:rPr lang="en-US" altLang="ko-KR" sz="1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3rd   </a:t>
            </a:r>
            <a:r>
              <a:rPr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Issue Recollection</a:t>
            </a:r>
          </a:p>
          <a:p>
            <a:pPr defTabSz="809625"/>
            <a:r>
              <a:rPr lang="en-US" altLang="ko-KR" sz="18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   </a:t>
            </a:r>
            <a:r>
              <a:rPr lang="en-US" altLang="ko-KR" sz="1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IR</a:t>
            </a:r>
            <a:r>
              <a:rPr lang="en-US" altLang="ko-KR" sz="1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  <a:endParaRPr lang="en-US" altLang="ko-KR" sz="18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904875" y="5375632"/>
            <a:ext cx="7843838" cy="862421"/>
          </a:xfrm>
          <a:prstGeom prst="roundRect">
            <a:avLst>
              <a:gd name="adj" fmla="val 264"/>
            </a:avLst>
          </a:prstGeom>
          <a:solidFill>
            <a:srgbClr val="FFFFFF"/>
          </a:solidFill>
          <a:ln w="25282">
            <a:solidFill>
              <a:srgbClr val="BBE0E3"/>
            </a:solidFill>
            <a:round/>
            <a:headEnd/>
            <a:tailEnd/>
          </a:ln>
        </p:spPr>
        <p:txBody>
          <a:bodyPr wrap="none"/>
          <a:lstStyle/>
          <a:p>
            <a:endParaRPr lang="ko-KR" altLang="en-US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>
            <a:off x="4710113" y="4612727"/>
            <a:ext cx="6350" cy="688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34"/>
              </a:cxn>
            </a:cxnLst>
            <a:rect l="0" t="0" r="r" b="b"/>
            <a:pathLst>
              <a:path w="4" h="434">
                <a:moveTo>
                  <a:pt x="0" y="0"/>
                </a:moveTo>
                <a:lnTo>
                  <a:pt x="4" y="434"/>
                </a:lnTo>
              </a:path>
            </a:pathLst>
          </a:custGeom>
          <a:noFill/>
          <a:ln w="63344" cmpd="sng">
            <a:solidFill>
              <a:srgbClr val="FF9900"/>
            </a:solidFill>
            <a:round/>
            <a:headEnd/>
            <a:tailEnd type="triangle" w="lg" len="lg"/>
          </a:ln>
          <a:effectLst>
            <a:outerShdw dist="19924" dir="5400000" algn="ctr" rotWithShape="0">
              <a:srgbClr val="000000"/>
            </a:outerShdw>
          </a:effectLst>
        </p:spPr>
        <p:txBody>
          <a:bodyPr wrap="none"/>
          <a:lstStyle/>
          <a:p>
            <a:pPr>
              <a:defRPr/>
            </a:pPr>
            <a:endParaRPr lang="ko-KR" altLang="en-US">
              <a:ea typeface="+mn-ea"/>
              <a:cs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4792663" y="3686765"/>
            <a:ext cx="3871912" cy="7064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defTabSz="809625"/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4th   </a:t>
            </a:r>
            <a:r>
              <a:rPr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Concrete</a:t>
            </a:r>
            <a:r>
              <a:rPr lang="en-US" altLang="ko-KR" sz="2000" dirty="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Clarification </a:t>
            </a:r>
          </a:p>
          <a:p>
            <a:pPr defTabSz="809625"/>
            <a:r>
              <a:rPr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     </a:t>
            </a:r>
            <a:r>
              <a:rPr lang="en-US" altLang="ko-KR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CC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  <a:endParaRPr lang="en-US" altLang="ko-KR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2854325" y="5496282"/>
            <a:ext cx="3871913" cy="708025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/>
          <a:lstStyle/>
          <a:p>
            <a:pPr defTabSz="809625"/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5th   </a:t>
            </a:r>
            <a:r>
              <a:rPr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Arrange Tracking</a:t>
            </a:r>
          </a:p>
          <a:p>
            <a:pPr defTabSz="809625"/>
            <a:r>
              <a:rPr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 </a:t>
            </a:r>
            <a:r>
              <a:rPr lang="en-US" altLang="ko-KR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      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</a:t>
            </a:r>
            <a:r>
              <a:rPr lang="en-US" altLang="ko-KR" sz="20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AT</a:t>
            </a: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)</a:t>
            </a:r>
            <a:endParaRPr lang="en-US" altLang="ko-KR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177799" y="908055"/>
            <a:ext cx="6770297" cy="42703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defTabSz="809625"/>
            <a:r>
              <a:rPr lang="en-US" altLang="ko-KR" b="1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5 </a:t>
            </a:r>
            <a:r>
              <a:rPr lang="en-US" altLang="ko-KR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stage : Optimized Question Process</a:t>
            </a:r>
            <a:endParaRPr lang="ko-KR" altLang="en-US" b="1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3122613" y="6142043"/>
            <a:ext cx="2897187" cy="503237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66" tIns="46769" rIns="89966" bIns="46769" anchor="ctr"/>
          <a:lstStyle/>
          <a:p>
            <a:pPr marL="449263" indent="-449263" algn="ctr" defTabSz="809625">
              <a:lnSpc>
                <a:spcPct val="110000"/>
              </a:lnSpc>
            </a:pPr>
            <a:r>
              <a:rPr lang="en-US" altLang="ko-KR" sz="1400">
                <a:solidFill>
                  <a:srgbClr val="000000"/>
                </a:solidFill>
                <a:latin typeface="굴림" pitchFamily="50" charset="-127"/>
                <a:sym typeface="Wingdings" pitchFamily="2" charset="2"/>
              </a:rPr>
              <a:t> </a:t>
            </a: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969856" y="2707737"/>
            <a:ext cx="3673377" cy="42703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defTabSz="809625"/>
            <a:r>
              <a:rPr lang="en-US" altLang="ko-KR" sz="14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Measure Psycho-Physiological state</a:t>
            </a:r>
          </a:p>
          <a:p>
            <a:pPr defTabSz="809625"/>
            <a:r>
              <a:rPr lang="en-US" altLang="ko-KR" sz="14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before Video Polygraph testing (1 Min)</a:t>
            </a: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5003368" y="2712861"/>
            <a:ext cx="3601350" cy="42703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defTabSz="809625"/>
            <a:r>
              <a:rPr lang="en-US" altLang="ko-KR" sz="14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General question like family, career, school, testing room etc. </a:t>
            </a: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897829" y="4658583"/>
            <a:ext cx="3601350" cy="42703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14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Relevant question for the related case</a:t>
            </a:r>
          </a:p>
          <a:p>
            <a:pPr algn="ctr" defTabSz="809625"/>
            <a:r>
              <a:rPr lang="en-US" altLang="ko-KR" sz="14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(Overall issue)</a:t>
            </a: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5075395" y="4653459"/>
            <a:ext cx="3601350" cy="42703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algn="ctr" defTabSz="809625"/>
            <a:r>
              <a:rPr lang="en-US" altLang="ko-KR" sz="14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Relevant question for the related case</a:t>
            </a:r>
          </a:p>
          <a:p>
            <a:pPr algn="ctr" defTabSz="809625"/>
            <a:r>
              <a:rPr lang="en-US" altLang="ko-KR" sz="14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(Detailed issue)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2626477" y="6314211"/>
            <a:ext cx="3385269" cy="427038"/>
          </a:xfrm>
          <a:prstGeom prst="rect">
            <a:avLst/>
          </a:prstGeom>
          <a:noFill/>
          <a:ln w="25282">
            <a:noFill/>
            <a:miter lim="800000"/>
            <a:headEnd/>
            <a:tailEnd/>
          </a:ln>
        </p:spPr>
        <p:txBody>
          <a:bodyPr lIns="89910" tIns="46713" rIns="89910" bIns="46713" anchor="ctr"/>
          <a:lstStyle/>
          <a:p>
            <a:pPr defTabSz="809625"/>
            <a:r>
              <a:rPr lang="en-US" altLang="ko-KR" sz="14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Measure Psycho-Physiological state</a:t>
            </a:r>
          </a:p>
          <a:p>
            <a:pPr defTabSz="809625"/>
            <a:r>
              <a:rPr lang="en-US" altLang="ko-KR" sz="1400" b="1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after Video Polygraph testing (1 Min)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1113910" y="3131695"/>
            <a:ext cx="3169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[Individualized Reference Data]</a:t>
            </a:r>
            <a:endParaRPr lang="ko-KR" altLang="en-US" sz="1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Page 1">
  <a:themeElements>
    <a:clrScheme name="MasterPage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Page 1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Pag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Page 4">
  <a:themeElements>
    <a:clrScheme name="MasterPage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Page 4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Page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Page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Page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1095</Words>
  <Application>Microsoft Office PowerPoint</Application>
  <PresentationFormat>사용자 지정</PresentationFormat>
  <Paragraphs>284</Paragraphs>
  <Slides>23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25" baseType="lpstr">
      <vt:lpstr>MasterPage 1</vt:lpstr>
      <vt:lpstr>MasterPage 4</vt:lpstr>
      <vt:lpstr>슬라이드 1</vt:lpstr>
      <vt:lpstr>Why Video Polygraph system?</vt:lpstr>
      <vt:lpstr>Overview of Video Polygraph</vt:lpstr>
      <vt:lpstr>Products </vt:lpstr>
      <vt:lpstr>System Components </vt:lpstr>
      <vt:lpstr>Interview mode </vt:lpstr>
      <vt:lpstr>슬라이드 7</vt:lpstr>
      <vt:lpstr>Product Overview</vt:lpstr>
      <vt:lpstr>New Generating Question Process</vt:lpstr>
      <vt:lpstr>Question sample</vt:lpstr>
      <vt:lpstr>GUI Design</vt:lpstr>
      <vt:lpstr>GUI Design</vt:lpstr>
      <vt:lpstr>Report sample</vt:lpstr>
      <vt:lpstr>Report sample</vt:lpstr>
      <vt:lpstr>슬라이드 15</vt:lpstr>
      <vt:lpstr>Advantages of Video Polygraph</vt:lpstr>
      <vt:lpstr>Can apply to Business</vt:lpstr>
      <vt:lpstr>슬라이드 18</vt:lpstr>
      <vt:lpstr>유명인의 검사사례 1 (성폭력 사건)</vt:lpstr>
      <vt:lpstr>유명인의 검사사례 2 (성폭력 사건)</vt:lpstr>
      <vt:lpstr>슬라이드 21</vt:lpstr>
      <vt:lpstr>유명인의 검사사례 2 (성폭력 사건)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동양미래대학 템플릿</dc:title>
  <dc:subject>교수님 강의용</dc:subject>
  <dc:creator>파워포인트전문가클럽-오마-최영규</dc:creator>
  <dc:description>파워포인트전문가클럽 "오마" 최영규가 제작한 템플릿입니다.
2010 11월 19일에 동양미래대학에 방문하여 제작했습니다.
많은 활용과 파워포인트 전문가 클럽에 많은 방문 바랍니다.
www.powerpoint.kr의 '오마'를 찾아주세요.</dc:description>
  <cp:lastModifiedBy>최진관</cp:lastModifiedBy>
  <cp:revision>341</cp:revision>
  <dcterms:created xsi:type="dcterms:W3CDTF">2016-10-15T05:00:16Z</dcterms:created>
  <dcterms:modified xsi:type="dcterms:W3CDTF">2018-07-03T02:28:47Z</dcterms:modified>
</cp:coreProperties>
</file>